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7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39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slides/slide42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43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44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48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49.xml" ContentType="application/vnd.openxmlformats-officedocument.presentationml.notesSlide+xml"/>
  <Override PartName="/ppt/slides/slide50.xml" ContentType="application/vnd.openxmlformats-officedocument.presentationml.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1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56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57.xml" ContentType="application/vnd.openxmlformats-officedocument.presentationml.slide+xml"/>
  <Override PartName="/ppt/notesSlides/notesSlide57.xml" ContentType="application/vnd.openxmlformats-officedocument.presentationml.notesSlide+xml"/>
  <Override PartName="/ppt/slides/slide58.xml" ContentType="application/vnd.openxmlformats-officedocument.presentationml.slide+xml"/>
  <Override PartName="/ppt/notesSlides/notesSlide58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59.xml" ContentType="application/vnd.openxmlformats-officedocument.presentationml.notesSlide+xml"/>
  <Override PartName="/ppt/slides/slide60.xml" ContentType="application/vnd.openxmlformats-officedocument.presentationml.slide+xml"/>
  <Override PartName="/ppt/notesSlides/notesSlide60.xml" ContentType="application/vnd.openxmlformats-officedocument.presentationml.notesSlide+xml"/>
  <Override PartName="/ppt/slides/slide61.xml" ContentType="application/vnd.openxmlformats-officedocument.presentationml.slide+xml"/>
  <Override PartName="/ppt/notesSlides/notesSlide61.xml" ContentType="application/vnd.openxmlformats-officedocument.presentationml.notesSlide+xml"/>
  <Override PartName="/ppt/slides/slide62.xml" ContentType="application/vnd.openxmlformats-officedocument.presentationml.slide+xml"/>
  <Override PartName="/ppt/notesSlides/notesSlide62.xml" ContentType="application/vnd.openxmlformats-officedocument.presentationml.notesSlide+xml"/>
  <Override PartName="/ppt/slides/slide63.xml" ContentType="application/vnd.openxmlformats-officedocument.presentationml.slide+xml"/>
  <Override PartName="/ppt/notesSlides/notesSlide63.xml" ContentType="application/vnd.openxmlformats-officedocument.presentationml.notesSlide+xml"/>
  <Override PartName="/ppt/slides/slide64.xml" ContentType="application/vnd.openxmlformats-officedocument.presentationml.slide+xml"/>
  <Override PartName="/ppt/notesSlides/notesSlide64.xml" ContentType="application/vnd.openxmlformats-officedocument.presentationml.notesSlide+xml"/>
  <Override PartName="/ppt/slides/slide65.xml" ContentType="application/vnd.openxmlformats-officedocument.presentationml.slide+xml"/>
  <Override PartName="/ppt/notesSlides/notesSlide65.xml" ContentType="application/vnd.openxmlformats-officedocument.presentationml.notesSlide+xml"/>
  <Override PartName="/ppt/slides/slide66.xml" ContentType="application/vnd.openxmlformats-officedocument.presentationml.slide+xml"/>
  <Override PartName="/ppt/notesSlides/notesSlide66.xml" ContentType="application/vnd.openxmlformats-officedocument.presentationml.notesSlide+xml"/>
  <Override PartName="/ppt/slides/slide67.xml" ContentType="application/vnd.openxmlformats-officedocument.presentationml.slide+xml"/>
  <Override PartName="/ppt/notesSlides/notesSlide67.xml" ContentType="application/vnd.openxmlformats-officedocument.presentationml.notesSlide+xml"/>
  <Override PartName="/ppt/slides/slide68.xml" ContentType="application/vnd.openxmlformats-officedocument.presentationml.slide+xml"/>
  <Override PartName="/ppt/notesSlides/notesSlide68.xml" ContentType="application/vnd.openxmlformats-officedocument.presentationml.notesSlide+xml"/>
  <Override PartName="/ppt/slides/slide69.xml" ContentType="application/vnd.openxmlformats-officedocument.presentationml.slide+xml"/>
  <Override PartName="/ppt/notesSlides/notesSlide69.xml" ContentType="application/vnd.openxmlformats-officedocument.presentationml.notesSlide+xml"/>
  <Override PartName="/ppt/slides/slide70.xml" ContentType="application/vnd.openxmlformats-officedocument.presentationml.slide+xml"/>
  <Override PartName="/ppt/notesSlides/notesSlide70.xml" ContentType="application/vnd.openxmlformats-officedocument.presentationml.notesSlide+xml"/>
  <Override PartName="/ppt/slides/slide71.xml" ContentType="application/vnd.openxmlformats-officedocument.presentationml.slide+xml"/>
  <Override PartName="/ppt/notesSlides/notesSlide71.xml" ContentType="application/vnd.openxmlformats-officedocument.presentationml.notesSlide+xml"/>
  <Override PartName="/ppt/slides/slide72.xml" ContentType="application/vnd.openxmlformats-officedocument.presentationml.slide+xml"/>
  <Override PartName="/ppt/notesSlides/notesSlide72.xml" ContentType="application/vnd.openxmlformats-officedocument.presentationml.notesSlide+xml"/>
  <Override PartName="/ppt/slides/slide73.xml" ContentType="application/vnd.openxmlformats-officedocument.presentationml.slide+xml"/>
  <Override PartName="/ppt/notesSlides/notesSlide73.xml" ContentType="application/vnd.openxmlformats-officedocument.presentationml.notesSlide+xml"/>
  <Override PartName="/ppt/slides/slide74.xml" ContentType="application/vnd.openxmlformats-officedocument.presentationml.slide+xml"/>
  <Override PartName="/ppt/notesSlides/notesSlide74.xml" ContentType="application/vnd.openxmlformats-officedocument.presentationml.notesSlide+xml"/>
  <Override PartName="/ppt/slides/slide75.xml" ContentType="application/vnd.openxmlformats-officedocument.presentationml.slide+xml"/>
  <Override PartName="/ppt/notesSlides/notesSlide75.xml" ContentType="application/vnd.openxmlformats-officedocument.presentationml.notesSlide+xml"/>
  <Override PartName="/ppt/slides/slide76.xml" ContentType="application/vnd.openxmlformats-officedocument.presentationml.slide+xml"/>
  <Override PartName="/ppt/notesSlides/notesSlide76.xml" ContentType="application/vnd.openxmlformats-officedocument.presentationml.notesSlide+xml"/>
  <Override PartName="/ppt/slides/slide77.xml" ContentType="application/vnd.openxmlformats-officedocument.presentationml.slide+xml"/>
  <Override PartName="/ppt/notesSlides/notesSlide77.xml" ContentType="application/vnd.openxmlformats-officedocument.presentationml.notesSlide+xml"/>
  <Override PartName="/ppt/slides/slide78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79.xml" ContentType="application/vnd.openxmlformats-officedocument.presentationml.notesSlide+xml"/>
  <Override PartName="/ppt/slides/slide80.xml" ContentType="application/vnd.openxmlformats-officedocument.presentationml.slide+xml"/>
  <Override PartName="/ppt/notesSlides/notesSlide80.xml" ContentType="application/vnd.openxmlformats-officedocument.presentationml.notesSlide+xml"/>
  <Override PartName="/ppt/slides/slide81.xml" ContentType="application/vnd.openxmlformats-officedocument.presentationml.slide+xml"/>
  <Override PartName="/ppt/notesSlides/notesSlide81.xml" ContentType="application/vnd.openxmlformats-officedocument.presentationml.notesSlide+xml"/>
  <Override PartName="/ppt/slides/slide82.xml" ContentType="application/vnd.openxmlformats-officedocument.presentationml.slide+xml"/>
  <Override PartName="/ppt/notesSlides/notesSlide82.xml" ContentType="application/vnd.openxmlformats-officedocument.presentationml.notesSlide+xml"/>
  <Override PartName="/ppt/slides/slide83.xml" ContentType="application/vnd.openxmlformats-officedocument.presentationml.slide+xml"/>
  <Override PartName="/ppt/notesSlides/notesSlide83.xml" ContentType="application/vnd.openxmlformats-officedocument.presentationml.notesSlide+xml"/>
  <Override PartName="/ppt/slides/slide84.xml" ContentType="application/vnd.openxmlformats-officedocument.presentationml.slide+xml"/>
  <Override PartName="/ppt/notesSlides/notesSlide84.xml" ContentType="application/vnd.openxmlformats-officedocument.presentationml.notesSlide+xml"/>
  <Override PartName="/ppt/slides/slide85.xml" ContentType="application/vnd.openxmlformats-officedocument.presentationml.slide+xml"/>
  <Override PartName="/ppt/notesSlides/notesSlide85.xml" ContentType="application/vnd.openxmlformats-officedocument.presentationml.notesSlide+xml"/>
  <Override PartName="/ppt/slides/slide86.xml" ContentType="application/vnd.openxmlformats-officedocument.presentationml.slide+xml"/>
  <Override PartName="/ppt/notesSlides/notesSlide86.xml" ContentType="application/vnd.openxmlformats-officedocument.presentationml.notesSlide+xml"/>
  <Override PartName="/ppt/slides/slide87.xml" ContentType="application/vnd.openxmlformats-officedocument.presentationml.slide+xml"/>
  <Override PartName="/ppt/notesSlides/notesSlide87.xml" ContentType="application/vnd.openxmlformats-officedocument.presentationml.notesSlide+xml"/>
  <Override PartName="/ppt/slides/slide88.xml" ContentType="application/vnd.openxmlformats-officedocument.presentationml.slide+xml"/>
  <Override PartName="/ppt/notesSlides/notesSlide88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90.xml" ContentType="application/vnd.openxmlformats-officedocument.presentationml.slide+xml"/>
  <Override PartName="/ppt/notesSlides/notesSlide90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 embedTrueTypeFonts="1" saveSubsetFonts="1" strictFirstAndLastChars="0">
  <p:sldMasterIdLst>
    <p:sldMasterId id="2147483698" r:id="rId1"/>
    <p:sldMasterId id="2147483699" r:id="rId2"/>
  </p:sldMasterIdLst>
  <p:notesMasterIdLst>
    <p:notesMasterId r:id="rId3"/>
  </p:notesMasterIdLst>
  <p:sldIdLst>
    <p:sldId id="619" r:id="rId4"/>
    <p:sldId id="620" r:id="rId5"/>
    <p:sldId id="621" r:id="rId6"/>
    <p:sldId id="622" r:id="rId7"/>
    <p:sldId id="623" r:id="rId8"/>
    <p:sldId id="624" r:id="rId9"/>
    <p:sldId id="625" r:id="rId10"/>
    <p:sldId id="626" r:id="rId11"/>
    <p:sldId id="627" r:id="rId12"/>
    <p:sldId id="628" r:id="rId13"/>
    <p:sldId id="630" r:id="rId14"/>
    <p:sldId id="631" r:id="rId15"/>
    <p:sldId id="632" r:id="rId16"/>
    <p:sldId id="633" r:id="rId17"/>
    <p:sldId id="634" r:id="rId18"/>
    <p:sldId id="635" r:id="rId19"/>
    <p:sldId id="636" r:id="rId20"/>
    <p:sldId id="637" r:id="rId21"/>
    <p:sldId id="638" r:id="rId22"/>
    <p:sldId id="639" r:id="rId23"/>
    <p:sldId id="640" r:id="rId24"/>
    <p:sldId id="641" r:id="rId25"/>
    <p:sldId id="642" r:id="rId26"/>
    <p:sldId id="643" r:id="rId27"/>
    <p:sldId id="644" r:id="rId28"/>
    <p:sldId id="645" r:id="rId29"/>
    <p:sldId id="646" r:id="rId30"/>
    <p:sldId id="647" r:id="rId31"/>
    <p:sldId id="648" r:id="rId32"/>
    <p:sldId id="649" r:id="rId33"/>
    <p:sldId id="650" r:id="rId34"/>
    <p:sldId id="651" r:id="rId35"/>
    <p:sldId id="652" r:id="rId36"/>
    <p:sldId id="653" r:id="rId37"/>
    <p:sldId id="654" r:id="rId38"/>
    <p:sldId id="655" r:id="rId39"/>
    <p:sldId id="656" r:id="rId40"/>
    <p:sldId id="657" r:id="rId41"/>
    <p:sldId id="658" r:id="rId42"/>
    <p:sldId id="659" r:id="rId43"/>
    <p:sldId id="660" r:id="rId44"/>
    <p:sldId id="661" r:id="rId45"/>
    <p:sldId id="662" r:id="rId46"/>
    <p:sldId id="663" r:id="rId47"/>
    <p:sldId id="664" r:id="rId48"/>
    <p:sldId id="665" r:id="rId49"/>
    <p:sldId id="666" r:id="rId50"/>
    <p:sldId id="667" r:id="rId51"/>
    <p:sldId id="668" r:id="rId52"/>
    <p:sldId id="669" r:id="rId53"/>
    <p:sldId id="670" r:id="rId54"/>
    <p:sldId id="671" r:id="rId55"/>
    <p:sldId id="672" r:id="rId56"/>
    <p:sldId id="673" r:id="rId57"/>
    <p:sldId id="674" r:id="rId58"/>
    <p:sldId id="675" r:id="rId59"/>
    <p:sldId id="676" r:id="rId60"/>
    <p:sldId id="677" r:id="rId61"/>
    <p:sldId id="678" r:id="rId62"/>
    <p:sldId id="679" r:id="rId63"/>
    <p:sldId id="680" r:id="rId64"/>
    <p:sldId id="681" r:id="rId65"/>
    <p:sldId id="682" r:id="rId66"/>
    <p:sldId id="683" r:id="rId67"/>
    <p:sldId id="684" r:id="rId68"/>
    <p:sldId id="685" r:id="rId69"/>
    <p:sldId id="686" r:id="rId70"/>
    <p:sldId id="687" r:id="rId71"/>
    <p:sldId id="688" r:id="rId72"/>
    <p:sldId id="689" r:id="rId73"/>
    <p:sldId id="690" r:id="rId74"/>
    <p:sldId id="691" r:id="rId75"/>
    <p:sldId id="692" r:id="rId76"/>
    <p:sldId id="693" r:id="rId77"/>
    <p:sldId id="694" r:id="rId78"/>
    <p:sldId id="695" r:id="rId79"/>
    <p:sldId id="696" r:id="rId80"/>
    <p:sldId id="697" r:id="rId81"/>
    <p:sldId id="698" r:id="rId82"/>
    <p:sldId id="699" r:id="rId83"/>
    <p:sldId id="700" r:id="rId84"/>
    <p:sldId id="701" r:id="rId85"/>
    <p:sldId id="702" r:id="rId86"/>
    <p:sldId id="703" r:id="rId87"/>
    <p:sldId id="704" r:id="rId88"/>
    <p:sldId id="705" r:id="rId89"/>
    <p:sldId id="706" r:id="rId90"/>
    <p:sldId id="707" r:id="rId91"/>
    <p:sldId id="708" r:id="rId92"/>
    <p:sldId id="709" r:id="rId93"/>
  </p:sldIdLst>
  <p:sldSz cy="6858000" cx="9144000"/>
  <p:notesSz cx="6858000" cy="9144000"/>
  <p:embeddedFontLst>
    <p:embeddedFont>
      <p:font typeface="Arimo"/>
      <p:regular r:id="rId94"/>
      <p:bold r:id="rId95"/>
      <p:italic r:id="rId96"/>
      <p:boldItalic r:id="rId97"/>
    </p:embeddedFont>
  </p:embeddedFontLst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>
  <a:tblStyle styleId="{0F0CA5AD-656D-4DCF-80EB-4C017B96CEA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80" Type="http://schemas.openxmlformats.org/officeDocument/2006/relationships/slide" Target="slides/slide77.xml"/><Relationship Id="rId81" Type="http://schemas.openxmlformats.org/officeDocument/2006/relationships/slide" Target="slides/slide78.xml"/><Relationship Id="rId82" Type="http://schemas.openxmlformats.org/officeDocument/2006/relationships/slide" Target="slides/slide79.xml"/><Relationship Id="rId83" Type="http://schemas.openxmlformats.org/officeDocument/2006/relationships/slide" Target="slides/slide80.xml"/><Relationship Id="rId84" Type="http://schemas.openxmlformats.org/officeDocument/2006/relationships/slide" Target="slides/slide81.xml"/><Relationship Id="rId85" Type="http://schemas.openxmlformats.org/officeDocument/2006/relationships/slide" Target="slides/slide82.xml"/><Relationship Id="rId86" Type="http://schemas.openxmlformats.org/officeDocument/2006/relationships/slide" Target="slides/slide83.xml"/><Relationship Id="rId87" Type="http://schemas.openxmlformats.org/officeDocument/2006/relationships/slide" Target="slides/slide84.xml"/><Relationship Id="rId88" Type="http://schemas.openxmlformats.org/officeDocument/2006/relationships/slide" Target="slides/slide85.xml"/><Relationship Id="rId89" Type="http://schemas.openxmlformats.org/officeDocument/2006/relationships/slide" Target="slides/slide86.xml"/><Relationship Id="rId90" Type="http://schemas.openxmlformats.org/officeDocument/2006/relationships/slide" Target="slides/slide87.xml"/><Relationship Id="rId91" Type="http://schemas.openxmlformats.org/officeDocument/2006/relationships/slide" Target="slides/slide88.xml"/><Relationship Id="rId92" Type="http://schemas.openxmlformats.org/officeDocument/2006/relationships/slide" Target="slides/slide89.xml"/><Relationship Id="rId93" Type="http://schemas.openxmlformats.org/officeDocument/2006/relationships/slide" Target="slides/slide90.xml"/><Relationship Id="rId94" Type="http://schemas.openxmlformats.org/officeDocument/2006/relationships/font" Target="fonts/font1.fntdata"/><Relationship Id="rId95" Type="http://schemas.openxmlformats.org/officeDocument/2006/relationships/font" Target="fonts/font2.fntdata"/><Relationship Id="rId96" Type="http://schemas.openxmlformats.org/officeDocument/2006/relationships/font" Target="fonts/font3.fntdata"/><Relationship Id="rId97" Type="http://schemas.openxmlformats.org/officeDocument/2006/relationships/font" Target="fonts/font4.fntdata"/><Relationship Id="rId98" Type="http://schemas.openxmlformats.org/officeDocument/2006/relationships/tableStyles" Target="tableStyles.xml"/><Relationship Id="rId99" Type="http://schemas.openxmlformats.org/officeDocument/2006/relationships/presProps" Target="presProps.xml"/><Relationship Id="rId100" Type="http://schemas.openxmlformats.org/officeDocument/2006/relationships/viewProps" Target="viewProps.xml"/><Relationship Id="rId101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</p:bgPr>
    </p:bg>
    <p:spTree>
      <p:nvGrpSpPr>
        <p:cNvPr id="416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0" name="Google Shape;3;n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9041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>
            <a:lvl1pPr algn="l" indent="-29845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cap="none" sz="11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indent="-298450" lvl="1" marL="914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cap="none" sz="11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indent="-298450" lvl="2" marL="1371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cap="none" sz="11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indent="-298450" lvl="3" marL="18288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cap="none" sz="11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indent="-298450" lvl="4" marL="22860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cap="none" sz="11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indent="-298450" lvl="5" marL="2743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cap="none" sz="11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indent="-298450" lvl="6" marL="3200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cap="none" sz="11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indent="-298450" lvl="7" marL="3657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cap="none" sz="11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indent="-298450" lvl="8" marL="41148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cap="none" sz="11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hlink="hlink" folHlink="folHlink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5.xml.rels><?xml version="1.0" encoding="UTF-8" standalone="yes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16.xml.rels><?xml version="1.0" encoding="UTF-8" standalone="yes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_rels/notesSlide17.xml.rels><?xml version="1.0" encoding="UTF-8" standalone="yes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</file>

<file path=ppt/notesSlides/_rels/notesSlide18.xml.rels><?xml version="1.0" encoding="UTF-8" standalone="yes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</file>

<file path=ppt/notesSlides/_rels/notesSlide19.xml.rels><?xml version="1.0" encoding="UTF-8" standalone="yes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20.xml.rels><?xml version="1.0" encoding="UTF-8" standalone="yes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</file>

<file path=ppt/notesSlides/_rels/notesSlide21.xml.rels><?xml version="1.0" encoding="UTF-8" standalone="yes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</file>

<file path=ppt/notesSlides/_rels/notesSlide2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</file>

<file path=ppt/notesSlides/_rels/notesSlide23.xml.rels><?xml version="1.0" encoding="UTF-8" standalone="yes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</file>

<file path=ppt/notesSlides/_rels/notesSlide24.xml.rels><?xml version="1.0" encoding="UTF-8" standalone="yes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</file>

<file path=ppt/notesSlides/_rels/notesSlide25.xml.rels><?xml version="1.0" encoding="UTF-8" standalone="yes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</Relationships>
</file>

<file path=ppt/notesSlides/_rels/notesSlide26.xml.rels><?xml version="1.0" encoding="UTF-8" standalone="yes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</Relationships>
</file>

<file path=ppt/notesSlides/_rels/notesSlide27.xml.rels><?xml version="1.0" encoding="UTF-8" standalone="yes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</Relationships>
</file>

<file path=ppt/notesSlides/_rels/notesSlide28.xml.rels><?xml version="1.0" encoding="UTF-8" standalone="yes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</Relationships>
</file>

<file path=ppt/notesSlides/_rels/notesSlide29.xml.rels><?xml version="1.0" encoding="UTF-8" standalone="yes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30.xml.rels><?xml version="1.0" encoding="UTF-8" standalone="yes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</Relationships>
</file>

<file path=ppt/notesSlides/_rels/notesSlide31.xml.rels><?xml version="1.0" encoding="UTF-8" standalone="yes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</Relationships>
</file>

<file path=ppt/notesSlides/_rels/notesSlide32.xml.rels><?xml version="1.0" encoding="UTF-8" standalone="yes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</Relationships>
</file>

<file path=ppt/notesSlides/_rels/notesSlide3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</Relationships>
</file>

<file path=ppt/notesSlides/_rels/notesSlide34.xml.rels><?xml version="1.0" encoding="UTF-8" standalone="yes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</Relationships>
</file>

<file path=ppt/notesSlides/_rels/notesSlide35.xml.rels><?xml version="1.0" encoding="UTF-8" standalone="yes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</Relationships>
</file>

<file path=ppt/notesSlides/_rels/notesSlide36.xml.rels><?xml version="1.0" encoding="UTF-8" standalone="yes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</Relationships>
</file>

<file path=ppt/notesSlides/_rels/notesSlide37.xml.rels><?xml version="1.0" encoding="UTF-8" standalone="yes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</Relationships>
</file>

<file path=ppt/notesSlides/_rels/notesSlide38.xml.rels><?xml version="1.0" encoding="UTF-8" standalone="yes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</Relationships>
</file>

<file path=ppt/notesSlides/_rels/notesSlide39.xml.rels><?xml version="1.0" encoding="UTF-8" standalone="yes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40.xml.rels><?xml version="1.0" encoding="UTF-8" standalone="yes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</Relationships>
</file>

<file path=ppt/notesSlides/_rels/notesSlide41.xml.rels><?xml version="1.0" encoding="UTF-8" standalone="yes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</Relationships>
</file>

<file path=ppt/notesSlides/_rels/notesSlide42.xml.rels><?xml version="1.0" encoding="UTF-8" standalone="yes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</Relationships>
</file>

<file path=ppt/notesSlides/_rels/notesSlide43.xml.rels><?xml version="1.0" encoding="UTF-8" standalone="yes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</Relationships>
</file>

<file path=ppt/notesSlides/_rels/notesSlide44.xml.rels><?xml version="1.0" encoding="UTF-8" standalone="yes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</Relationships>
</file>

<file path=ppt/notesSlides/_rels/notesSlide45.xml.rels><?xml version="1.0" encoding="UTF-8" standalone="yes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</Relationships>
</file>

<file path=ppt/notesSlides/_rels/notesSlide46.xml.rels><?xml version="1.0" encoding="UTF-8" standalone="yes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</Relationships>
</file>

<file path=ppt/notesSlides/_rels/notesSlide47.xml.rels><?xml version="1.0" encoding="UTF-8" standalone="yes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</Relationships>
</file>

<file path=ppt/notesSlides/_rels/notesSlide48.xml.rels><?xml version="1.0" encoding="UTF-8" standalone="yes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</Relationships>
</file>

<file path=ppt/notesSlides/_rels/notesSlide49.xml.rels><?xml version="1.0" encoding="UTF-8" standalone="yes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50.xml.rels><?xml version="1.0" encoding="UTF-8" standalone="yes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</Relationships>
</file>

<file path=ppt/notesSlides/_rels/notesSlide51.xml.rels><?xml version="1.0" encoding="UTF-8" standalone="yes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</Relationships>
</file>

<file path=ppt/notesSlides/_rels/notesSlide52.xml.rels><?xml version="1.0" encoding="UTF-8" standalone="yes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</Relationships>
</file>

<file path=ppt/notesSlides/_rels/notesSlide53.xml.rels><?xml version="1.0" encoding="UTF-8" standalone="yes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</Relationships>
</file>

<file path=ppt/notesSlides/_rels/notesSlide54.xml.rels><?xml version="1.0" encoding="UTF-8" standalone="yes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</Relationships>
</file>

<file path=ppt/notesSlides/_rels/notesSlide55.xml.rels><?xml version="1.0" encoding="UTF-8" standalone="yes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</Relationships>
</file>

<file path=ppt/notesSlides/_rels/notesSlide56.xml.rels><?xml version="1.0" encoding="UTF-8" standalone="yes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</Relationships>
</file>

<file path=ppt/notesSlides/_rels/notesSlide57.xml.rels><?xml version="1.0" encoding="UTF-8" standalone="yes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</Relationships>
</file>

<file path=ppt/notesSlides/_rels/notesSlide58.xml.rels><?xml version="1.0" encoding="UTF-8" standalone="yes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</Relationships>
</file>

<file path=ppt/notesSlides/_rels/notesSlide59.xml.rels><?xml version="1.0" encoding="UTF-8" standalone="yes"?>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60.xml.rels><?xml version="1.0" encoding="UTF-8" standalone="yes"?>
<Relationships xmlns="http://schemas.openxmlformats.org/package/2006/relationships"><Relationship Id="rId1" Type="http://schemas.openxmlformats.org/officeDocument/2006/relationships/slide" Target="../slides/slide60.xml"/><Relationship Id="rId2" Type="http://schemas.openxmlformats.org/officeDocument/2006/relationships/notesMaster" Target="../notesMasters/notesMaster1.xml"/></Relationships>
</file>

<file path=ppt/notesSlides/_rels/notesSlide61.xml.rels><?xml version="1.0" encoding="UTF-8" standalone="yes"?>
<Relationships xmlns="http://schemas.openxmlformats.org/package/2006/relationships"><Relationship Id="rId1" Type="http://schemas.openxmlformats.org/officeDocument/2006/relationships/slide" Target="../slides/slide61.xml"/><Relationship Id="rId2" Type="http://schemas.openxmlformats.org/officeDocument/2006/relationships/notesMaster" Target="../notesMasters/notesMaster1.xml"/></Relationships>
</file>

<file path=ppt/notesSlides/_rels/notesSlide62.xml.rels><?xml version="1.0" encoding="UTF-8" standalone="yes"?>
<Relationships xmlns="http://schemas.openxmlformats.org/package/2006/relationships"><Relationship Id="rId1" Type="http://schemas.openxmlformats.org/officeDocument/2006/relationships/slide" Target="../slides/slide62.xml"/><Relationship Id="rId2" Type="http://schemas.openxmlformats.org/officeDocument/2006/relationships/notesMaster" Target="../notesMasters/notesMaster1.xml"/></Relationships>
</file>

<file path=ppt/notesSlides/_rels/notesSlide63.xml.rels><?xml version="1.0" encoding="UTF-8" standalone="yes"?>
<Relationships xmlns="http://schemas.openxmlformats.org/package/2006/relationships"><Relationship Id="rId1" Type="http://schemas.openxmlformats.org/officeDocument/2006/relationships/slide" Target="../slides/slide63.xml"/><Relationship Id="rId2" Type="http://schemas.openxmlformats.org/officeDocument/2006/relationships/notesMaster" Target="../notesMasters/notesMaster1.xml"/></Relationships>
</file>

<file path=ppt/notesSlides/_rels/notesSlide64.xml.rels><?xml version="1.0" encoding="UTF-8" standalone="yes"?>
<Relationships xmlns="http://schemas.openxmlformats.org/package/2006/relationships"><Relationship Id="rId1" Type="http://schemas.openxmlformats.org/officeDocument/2006/relationships/slide" Target="../slides/slide64.xml"/><Relationship Id="rId2" Type="http://schemas.openxmlformats.org/officeDocument/2006/relationships/notesMaster" Target="../notesMasters/notesMaster1.xml"/></Relationships>
</file>

<file path=ppt/notesSlides/_rels/notesSlide65.xml.rels><?xml version="1.0" encoding="UTF-8" standalone="yes"?>
<Relationships xmlns="http://schemas.openxmlformats.org/package/2006/relationships"><Relationship Id="rId1" Type="http://schemas.openxmlformats.org/officeDocument/2006/relationships/slide" Target="../slides/slide65.xml"/><Relationship Id="rId2" Type="http://schemas.openxmlformats.org/officeDocument/2006/relationships/notesMaster" Target="../notesMasters/notesMaster1.xml"/></Relationships>
</file>

<file path=ppt/notesSlides/_rels/notesSlide66.xml.rels><?xml version="1.0" encoding="UTF-8" standalone="yes"?>
<Relationships xmlns="http://schemas.openxmlformats.org/package/2006/relationships"><Relationship Id="rId1" Type="http://schemas.openxmlformats.org/officeDocument/2006/relationships/slide" Target="../slides/slide66.xml"/><Relationship Id="rId2" Type="http://schemas.openxmlformats.org/officeDocument/2006/relationships/notesMaster" Target="../notesMasters/notesMaster1.xml"/></Relationships>
</file>

<file path=ppt/notesSlides/_rels/notesSlide67.xml.rels><?xml version="1.0" encoding="UTF-8" standalone="yes"?>
<Relationships xmlns="http://schemas.openxmlformats.org/package/2006/relationships"><Relationship Id="rId1" Type="http://schemas.openxmlformats.org/officeDocument/2006/relationships/slide" Target="../slides/slide67.xml"/><Relationship Id="rId2" Type="http://schemas.openxmlformats.org/officeDocument/2006/relationships/notesMaster" Target="../notesMasters/notesMaster1.xml"/></Relationships>
</file>

<file path=ppt/notesSlides/_rels/notesSlide68.xml.rels><?xml version="1.0" encoding="UTF-8" standalone="yes"?>
<Relationships xmlns="http://schemas.openxmlformats.org/package/2006/relationships"><Relationship Id="rId1" Type="http://schemas.openxmlformats.org/officeDocument/2006/relationships/slide" Target="../slides/slide68.xml"/><Relationship Id="rId2" Type="http://schemas.openxmlformats.org/officeDocument/2006/relationships/notesMaster" Target="../notesMasters/notesMaster1.xml"/></Relationships>
</file>

<file path=ppt/notesSlides/_rels/notesSlide69.xml.rels><?xml version="1.0" encoding="UTF-8" standalone="yes"?>
<Relationships xmlns="http://schemas.openxmlformats.org/package/2006/relationships"><Relationship Id="rId1" Type="http://schemas.openxmlformats.org/officeDocument/2006/relationships/slide" Target="../slides/slide69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70.xml.rels><?xml version="1.0" encoding="UTF-8" standalone="yes"?>
<Relationships xmlns="http://schemas.openxmlformats.org/package/2006/relationships"><Relationship Id="rId1" Type="http://schemas.openxmlformats.org/officeDocument/2006/relationships/slide" Target="../slides/slide70.xml"/><Relationship Id="rId2" Type="http://schemas.openxmlformats.org/officeDocument/2006/relationships/notesMaster" Target="../notesMasters/notesMaster1.xml"/></Relationships>
</file>

<file path=ppt/notesSlides/_rels/notesSlide71.xml.rels><?xml version="1.0" encoding="UTF-8" standalone="yes"?>
<Relationships xmlns="http://schemas.openxmlformats.org/package/2006/relationships"><Relationship Id="rId1" Type="http://schemas.openxmlformats.org/officeDocument/2006/relationships/slide" Target="../slides/slide71.xml"/><Relationship Id="rId2" Type="http://schemas.openxmlformats.org/officeDocument/2006/relationships/notesMaster" Target="../notesMasters/notesMaster1.xml"/></Relationships>
</file>

<file path=ppt/notesSlides/_rels/notesSlide72.xml.rels><?xml version="1.0" encoding="UTF-8" standalone="yes"?>
<Relationships xmlns="http://schemas.openxmlformats.org/package/2006/relationships"><Relationship Id="rId1" Type="http://schemas.openxmlformats.org/officeDocument/2006/relationships/slide" Target="../slides/slide72.xml"/><Relationship Id="rId2" Type="http://schemas.openxmlformats.org/officeDocument/2006/relationships/notesMaster" Target="../notesMasters/notesMaster1.xml"/></Relationships>
</file>

<file path=ppt/notesSlides/_rels/notesSlide73.xml.rels><?xml version="1.0" encoding="UTF-8" standalone="yes"?>
<Relationships xmlns="http://schemas.openxmlformats.org/package/2006/relationships"><Relationship Id="rId1" Type="http://schemas.openxmlformats.org/officeDocument/2006/relationships/slide" Target="../slides/slide73.xml"/><Relationship Id="rId2" Type="http://schemas.openxmlformats.org/officeDocument/2006/relationships/notesMaster" Target="../notesMasters/notesMaster1.xml"/></Relationships>
</file>

<file path=ppt/notesSlides/_rels/notesSlide74.xml.rels><?xml version="1.0" encoding="UTF-8" standalone="yes"?>
<Relationships xmlns="http://schemas.openxmlformats.org/package/2006/relationships"><Relationship Id="rId1" Type="http://schemas.openxmlformats.org/officeDocument/2006/relationships/slide" Target="../slides/slide74.xml"/><Relationship Id="rId2" Type="http://schemas.openxmlformats.org/officeDocument/2006/relationships/notesMaster" Target="../notesMasters/notesMaster1.xml"/></Relationships>
</file>

<file path=ppt/notesSlides/_rels/notesSlide75.xml.rels><?xml version="1.0" encoding="UTF-8" standalone="yes"?>
<Relationships xmlns="http://schemas.openxmlformats.org/package/2006/relationships"><Relationship Id="rId1" Type="http://schemas.openxmlformats.org/officeDocument/2006/relationships/slide" Target="../slides/slide75.xml"/><Relationship Id="rId2" Type="http://schemas.openxmlformats.org/officeDocument/2006/relationships/notesMaster" Target="../notesMasters/notesMaster1.xml"/></Relationships>
</file>

<file path=ppt/notesSlides/_rels/notesSlide76.xml.rels><?xml version="1.0" encoding="UTF-8" standalone="yes"?>
<Relationships xmlns="http://schemas.openxmlformats.org/package/2006/relationships"><Relationship Id="rId1" Type="http://schemas.openxmlformats.org/officeDocument/2006/relationships/slide" Target="../slides/slide76.xml"/><Relationship Id="rId2" Type="http://schemas.openxmlformats.org/officeDocument/2006/relationships/notesMaster" Target="../notesMasters/notesMaster1.xml"/></Relationships>
</file>

<file path=ppt/notesSlides/_rels/notesSlide77.xml.rels><?xml version="1.0" encoding="UTF-8" standalone="yes"?>
<Relationships xmlns="http://schemas.openxmlformats.org/package/2006/relationships"><Relationship Id="rId1" Type="http://schemas.openxmlformats.org/officeDocument/2006/relationships/slide" Target="../slides/slide77.xml"/><Relationship Id="rId2" Type="http://schemas.openxmlformats.org/officeDocument/2006/relationships/notesMaster" Target="../notesMasters/notesMaster1.xml"/></Relationships>
</file>

<file path=ppt/notesSlides/_rels/notesSlide78.xml.rels><?xml version="1.0" encoding="UTF-8" standalone="yes"?>
<Relationships xmlns="http://schemas.openxmlformats.org/package/2006/relationships"><Relationship Id="rId1" Type="http://schemas.openxmlformats.org/officeDocument/2006/relationships/slide" Target="../slides/slide78.xml"/><Relationship Id="rId2" Type="http://schemas.openxmlformats.org/officeDocument/2006/relationships/notesMaster" Target="../notesMasters/notesMaster1.xml"/></Relationships>
</file>

<file path=ppt/notesSlides/_rels/notesSlide79.xml.rels><?xml version="1.0" encoding="UTF-8" standalone="yes"?>
<Relationships xmlns="http://schemas.openxmlformats.org/package/2006/relationships"><Relationship Id="rId1" Type="http://schemas.openxmlformats.org/officeDocument/2006/relationships/slide" Target="../slides/slide79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80.xml.rels><?xml version="1.0" encoding="UTF-8" standalone="yes"?>
<Relationships xmlns="http://schemas.openxmlformats.org/package/2006/relationships"><Relationship Id="rId1" Type="http://schemas.openxmlformats.org/officeDocument/2006/relationships/slide" Target="../slides/slide80.xml"/><Relationship Id="rId2" Type="http://schemas.openxmlformats.org/officeDocument/2006/relationships/notesMaster" Target="../notesMasters/notesMaster1.xml"/></Relationships>
</file>

<file path=ppt/notesSlides/_rels/notesSlide81.xml.rels><?xml version="1.0" encoding="UTF-8" standalone="yes"?>
<Relationships xmlns="http://schemas.openxmlformats.org/package/2006/relationships"><Relationship Id="rId1" Type="http://schemas.openxmlformats.org/officeDocument/2006/relationships/slide" Target="../slides/slide81.xml"/><Relationship Id="rId2" Type="http://schemas.openxmlformats.org/officeDocument/2006/relationships/notesMaster" Target="../notesMasters/notesMaster1.xml"/></Relationships>
</file>

<file path=ppt/notesSlides/_rels/notesSlide82.xml.rels><?xml version="1.0" encoding="UTF-8" standalone="yes"?>
<Relationships xmlns="http://schemas.openxmlformats.org/package/2006/relationships"><Relationship Id="rId1" Type="http://schemas.openxmlformats.org/officeDocument/2006/relationships/slide" Target="../slides/slide82.xml"/><Relationship Id="rId2" Type="http://schemas.openxmlformats.org/officeDocument/2006/relationships/notesMaster" Target="../notesMasters/notesMaster1.xml"/></Relationships>
</file>

<file path=ppt/notesSlides/_rels/notesSlide83.xml.rels><?xml version="1.0" encoding="UTF-8" standalone="yes"?>
<Relationships xmlns="http://schemas.openxmlformats.org/package/2006/relationships"><Relationship Id="rId1" Type="http://schemas.openxmlformats.org/officeDocument/2006/relationships/slide" Target="../slides/slide83.xml"/><Relationship Id="rId2" Type="http://schemas.openxmlformats.org/officeDocument/2006/relationships/notesMaster" Target="../notesMasters/notesMaster1.xml"/></Relationships>
</file>

<file path=ppt/notesSlides/_rels/notesSlide84.xml.rels><?xml version="1.0" encoding="UTF-8" standalone="yes"?>
<Relationships xmlns="http://schemas.openxmlformats.org/package/2006/relationships"><Relationship Id="rId1" Type="http://schemas.openxmlformats.org/officeDocument/2006/relationships/slide" Target="../slides/slide84.xml"/><Relationship Id="rId2" Type="http://schemas.openxmlformats.org/officeDocument/2006/relationships/notesMaster" Target="../notesMasters/notesMaster1.xml"/></Relationships>
</file>

<file path=ppt/notesSlides/_rels/notesSlide85.xml.rels><?xml version="1.0" encoding="UTF-8" standalone="yes"?>
<Relationships xmlns="http://schemas.openxmlformats.org/package/2006/relationships"><Relationship Id="rId1" Type="http://schemas.openxmlformats.org/officeDocument/2006/relationships/slide" Target="../slides/slide85.xml"/><Relationship Id="rId2" Type="http://schemas.openxmlformats.org/officeDocument/2006/relationships/notesMaster" Target="../notesMasters/notesMaster1.xml"/></Relationships>
</file>

<file path=ppt/notesSlides/_rels/notesSlide86.xml.rels><?xml version="1.0" encoding="UTF-8" standalone="yes"?>
<Relationships xmlns="http://schemas.openxmlformats.org/package/2006/relationships"><Relationship Id="rId1" Type="http://schemas.openxmlformats.org/officeDocument/2006/relationships/slide" Target="../slides/slide86.xml"/><Relationship Id="rId2" Type="http://schemas.openxmlformats.org/officeDocument/2006/relationships/notesMaster" Target="../notesMasters/notesMaster1.xml"/></Relationships>
</file>

<file path=ppt/notesSlides/_rels/notesSlide87.xml.rels><?xml version="1.0" encoding="UTF-8" standalone="yes"?>
<Relationships xmlns="http://schemas.openxmlformats.org/package/2006/relationships"><Relationship Id="rId1" Type="http://schemas.openxmlformats.org/officeDocument/2006/relationships/slide" Target="../slides/slide87.xml"/><Relationship Id="rId2" Type="http://schemas.openxmlformats.org/officeDocument/2006/relationships/notesMaster" Target="../notesMasters/notesMaster1.xml"/></Relationships>
</file>

<file path=ppt/notesSlides/_rels/notesSlide88.xml.rels><?xml version="1.0" encoding="UTF-8" standalone="yes"?>
<Relationships xmlns="http://schemas.openxmlformats.org/package/2006/relationships"><Relationship Id="rId1" Type="http://schemas.openxmlformats.org/officeDocument/2006/relationships/slide" Target="../slides/slide88.xml"/><Relationship Id="rId2" Type="http://schemas.openxmlformats.org/officeDocument/2006/relationships/notesMaster" Target="../notesMasters/notesMaster1.xml"/></Relationships>
</file>

<file path=ppt/notesSlides/_rels/notesSlide89.xml.rels><?xml version="1.0" encoding="UTF-8" standalone="yes"?>
<Relationships xmlns="http://schemas.openxmlformats.org/package/2006/relationships"><Relationship Id="rId1" Type="http://schemas.openxmlformats.org/officeDocument/2006/relationships/slide" Target="../slides/slide89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_rels/notesSlide90.xml.rels><?xml version="1.0" encoding="UTF-8" standalone="yes"?>
<Relationships xmlns="http://schemas.openxmlformats.org/package/2006/relationships"><Relationship Id="rId1" Type="http://schemas.openxmlformats.org/officeDocument/2006/relationships/slide" Target="../slides/slide90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9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Google Shape;163;p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587" name="Google Shape;164;p1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5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Google Shape;253;p1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655" name="Google Shape;254;p10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8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Google Shape;271;p1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657" name="Google Shape;272;p11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Google Shape;276;p1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663" name="Google Shape;277;p12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Google Shape;285;p1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667" name="Google Shape;286;p13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7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Google Shape;291;p1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670" name="Google Shape;292;p14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0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Google Shape;298;p15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72" name="Google Shape;299;p1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3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Google Shape;303;p1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676" name="Google Shape;304;p16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6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Google Shape;310;p1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680" name="Google Shape;311;p17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9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Google Shape;316;p1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684" name="Google Shape;317;p18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3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Google Shape;323;p1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690" name="Google Shape;324;p19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5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Google Shape;169;p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601" name="Google Shape;170;p2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6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Google Shape;328;p2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693" name="Google Shape;329;p20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9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Google Shape;333;p2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697" name="Google Shape;334;p21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2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Google Shape;339;p2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701" name="Google Shape;340;p22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5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Google Shape;345;p2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705" name="Google Shape;346;p23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8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Google Shape;351;p2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709" name="Google Shape;352;p24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Google Shape;357;p2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714" name="Google Shape;358;p25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4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Google Shape;364;p2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719" name="Google Shape;365;p26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7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Google Shape;371;p2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724" name="Google Shape;372;p27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0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Google Shape;378;p2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729" name="Google Shape;379;p28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3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Google Shape;385;p2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733" name="Google Shape;386;p29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8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Google Shape;175;p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605" name="Google Shape;176;p3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6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Google Shape;392;p30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735" name="Google Shape;393;p3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9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Google Shape;397;p3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739" name="Google Shape;398;p31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2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0" name="Google Shape;405;p3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741" name="Google Shape;406;p32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5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2" name="Google Shape;410;p3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743" name="Google Shape;411;p33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8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Google Shape;415;p3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745" name="Google Shape;416;p34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Google Shape;420;p3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748" name="Google Shape;421;p35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4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Google Shape;426;p3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750" name="Google Shape;427;p36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7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Google Shape;431;p3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754" name="Google Shape;432;p37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40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Google Shape;438;p3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758" name="Google Shape;439;p38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Google Shape;444;p3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761" name="Google Shape;445;p39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Google Shape;181;p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609" name="Google Shape;182;p4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46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3" name="Google Shape;450;p4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764" name="Google Shape;451;p40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49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7" name="Google Shape;456;p4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768" name="Google Shape;457;p41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2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0" name="Google Shape;462;p4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771" name="Google Shape;463;p42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5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3" name="Google Shape;468;p4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774" name="Google Shape;469;p43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8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8" name="Google Shape;476;p4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779" name="Google Shape;477;p44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6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1" name="Google Shape;483;p4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782" name="Google Shape;484;p45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64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3" name="Google Shape;489;p4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784" name="Google Shape;490;p46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67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Google Shape;494;p4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786" name="Google Shape;495;p47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70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8" name="Google Shape;500;p4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789" name="Google Shape;501;p48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73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2" name="Google Shape;506;p4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793" name="Google Shape;507;p49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4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Google Shape;188;p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613" name="Google Shape;189;p5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76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4" name="Google Shape;513;p5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795" name="Google Shape;514;p50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79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6" name="Google Shape;518;p5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797" name="Google Shape;519;p51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82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0" name="Google Shape;524;p5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801" name="Google Shape;525;p52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85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5" name="Google Shape;530;p5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806" name="Google Shape;531;p53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88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9" name="Google Shape;538;p5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810" name="Google Shape;539;p54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9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1" name="Google Shape;545;p5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812" name="Google Shape;546;p55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94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4" name="Google Shape;550;p5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815" name="Google Shape;551;p56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97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8" name="Google Shape;556;p57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819" name="Google Shape;557;p57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00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0" name="Google Shape;563;p58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821" name="Google Shape;564;p58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03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5" name="Google Shape;568;p59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826" name="Google Shape;569;p59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8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Google Shape;195;p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622" name="Google Shape;196;p6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06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9" name="Google Shape;575;p60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830" name="Google Shape;576;p60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09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1" name="Google Shape;581;p6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832" name="Google Shape;582;p61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12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5" name="Google Shape;587;p62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836" name="Google Shape;588;p62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15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9" name="Google Shape;593;p63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840" name="Google Shape;594;p63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1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1" name="Google Shape;599;p64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842" name="Google Shape;600;p64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2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5" name="Google Shape;605;p65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846" name="Google Shape;606;p65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24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8" name="Google Shape;611;p66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849" name="Google Shape;612;p66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850" name="Google Shape;613;p66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cap="none" sz="1400" i="0" lang="en-IN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27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1" name="Google Shape;619;p67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852" name="Google Shape;620;p67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853" name="Google Shape;621;p67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cap="none" sz="1400" i="0" lang="en-IN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30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6" name="Google Shape;626;p68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857" name="Google Shape;627;p68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33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8" name="Google Shape;632;p69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859" name="Google Shape;633;p69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860" name="Google Shape;634;p69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cap="none" sz="1400" i="0" lang="en-IN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Google Shape;204;p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626" name="Google Shape;205;p7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36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2" name="Google Shape;639;p70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863" name="Google Shape;640;p70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39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6" name="Google Shape;645;p7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867" name="Google Shape;646;p71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4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0" name="Google Shape;653;p72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871" name="Google Shape;654;p72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45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4" name="Google Shape;659;p73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875" name="Google Shape;660;p73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48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6" name="Google Shape;665;p74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877" name="Google Shape;666;p74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5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8" name="Google Shape;671;p75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879" name="Google Shape;672;p75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54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2" name="Google Shape;676;p7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883" name="Google Shape;677;p76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57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6" name="Google Shape;682;p77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887" name="Google Shape;683;p77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60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8" name="Google Shape;689;p78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889" name="Google Shape;690;p78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63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2" name="Google Shape;696;p79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893" name="Google Shape;697;p79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Google Shape;210;p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637" name="Google Shape;211;p8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66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4" name="Google Shape;705;p80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895" name="Google Shape;706;p80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69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8" name="Google Shape;711;p8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899" name="Google Shape;712;p81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72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4" name="Google Shape;718;p82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905" name="Google Shape;719;p82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75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7" name="Google Shape;727;p83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908" name="Google Shape;728;p83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78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9" name="Google Shape;734;p84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910" name="Google Shape;735;p8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8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1" name="Google Shape;739;p85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912" name="Google Shape;740;p85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8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5" name="Google Shape;745;p8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916" name="Google Shape;746;p86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87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9" name="Google Shape;752;p87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920" name="Google Shape;753;p87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90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4" name="Google Shape;759;p88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925" name="Google Shape;760;p88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93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0" name="Google Shape;767;p89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931" name="Google Shape;768;p89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2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Google Shape;242;p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646" name="Google Shape;243;p9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96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2" name="Google Shape;776;p90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933" name="Google Shape;777;p90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26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Google Shape;13;p92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582" name="Google Shape;14;p92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583" name="Google Shape;15;p92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410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9" name="Google Shape;70;p11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9010" name="Google Shape;71;p113"/>
          <p:cNvSpPr txBox="1"/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id="1049011" name="Google Shape;72;p113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9012" name="Google Shape;73;p113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9013" name="Google Shape;74;p113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407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3" name="Google Shape;76;p114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994" name="Google Shape;77;p114"/>
          <p:cNvSpPr txBox="1"/>
          <p:nvPr>
            <p:ph type="body" idx="1"/>
          </p:nvPr>
        </p:nvSpPr>
        <p:spPr>
          <a:xfrm rot="5400000">
            <a:off x="623094" y="370682"/>
            <a:ext cx="5811838" cy="5800725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id="1048995" name="Google Shape;78;p114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996" name="Google Shape;79;p114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997" name="Google Shape;80;p114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406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8" name="Google Shape;82;p11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989" name="Google Shape;83;p115"/>
          <p:cNvSpPr txBox="1"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id="1048990" name="Google Shape;84;p115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991" name="Google Shape;85;p115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992" name="Google Shape;86;p115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22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Google Shape;94;p9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594" name="Google Shape;95;p94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l" indent="-342900" lvl="0" marL="457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lvl2pPr>
            <a:lvl3pPr algn="l" indent="-342900" lvl="2" marL="1371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lvl4pPr>
            <a:lvl5pPr algn="l" indent="-342900" lvl="4" marL="22860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</a:lvl5pPr>
            <a:lvl6pPr algn="l" indent="-342900" lvl="5" marL="2743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id="1048595" name="Google Shape;96;p94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596" name="Google Shape;97;p94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597" name="Google Shape;98;p94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35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Google Shape;100;p9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15" name="Google Shape;101;p95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16" name="Google Shape;102;p95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17" name="Google Shape;103;p95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80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Google Shape;105;p96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86" name="Google Shape;106;p96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87" name="Google Shape;107;p96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404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5" name="Google Shape;109;p9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976" name="Google Shape;110;p97"/>
          <p:cNvSpPr txBox="1"/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algn="ctr" lv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algn="ctr" lvl="2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algn="ctr" lvl="3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algn="ctr" lvl="4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algn="ctr" lvl="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algn="ctr" lvl="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algn="ctr" lvl="7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algn="ctr" lvl="8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48977" name="Google Shape;111;p97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978" name="Google Shape;112;p97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979" name="Google Shape;113;p97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403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0" name="Google Shape;115;p9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cap="none" sz="4000"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971" name="Google Shape;116;p98"/>
          <p:cNvSpPr txBox="1"/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lstStyle>
            <a:lvl1pPr algn="l" indent="-228600" lvl="0" marL="457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algn="l" indent="-228600" lvl="1" marL="914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algn="l" indent="-228600" lvl="2" marL="13716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algn="l" indent="-228600" lvl="3" marL="182880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algn="l" indent="-228600" lvl="4" marL="228600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algn="l" indent="-228600" lvl="5" marL="274320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algn="l" indent="-228600" lvl="6" marL="320040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algn="l" indent="-228600" lvl="7" marL="365760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algn="l" indent="-228600" lvl="8" marL="411480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48972" name="Google Shape;117;p98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973" name="Google Shape;118;p98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974" name="Google Shape;119;p98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397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4" name="Google Shape;121;p9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935" name="Google Shape;122;p99"/>
          <p:cNvSpPr txBox="1"/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l" indent="-406400" lvl="0" marL="4572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algn="l" indent="-381000" lvl="1" marL="9144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algn="l" indent="-355600" lvl="2" marL="1371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algn="l" indent="-342900" lvl="3" marL="18288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algn="l" indent="-342900" lvl="4" marL="22860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algn="l" indent="-342900" lvl="5" marL="2743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algn="l" indent="-342900" lvl="6" marL="3200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algn="l" indent="-342900" lvl="7" marL="3657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algn="l" indent="-342900" lvl="8" marL="41148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48936" name="Google Shape;123;p99"/>
          <p:cNvSpPr txBox="1"/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l" indent="-406400" lvl="0" marL="4572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algn="l" indent="-381000" lvl="1" marL="9144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algn="l" indent="-355600" lvl="2" marL="1371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algn="l" indent="-342900" lvl="3" marL="18288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algn="l" indent="-342900" lvl="4" marL="22860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algn="l" indent="-342900" lvl="5" marL="2743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algn="l" indent="-342900" lvl="6" marL="3200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algn="l" indent="-342900" lvl="7" marL="3657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algn="l" indent="-342900" lvl="8" marL="41148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48937" name="Google Shape;124;p99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938" name="Google Shape;125;p99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939" name="Google Shape;126;p99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402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2" name="Google Shape;128;p10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963" name="Google Shape;129;p100"/>
          <p:cNvSpPr txBox="1"/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lstStyle>
            <a:lvl1pPr algn="l" indent="-228600" lvl="0" marL="4572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algn="l" indent="-228600" lvl="1" marL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algn="l" indent="-228600" lvl="2" marL="1371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algn="l" indent="-228600" lvl="3" marL="18288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algn="l" indent="-228600" lvl="4" marL="22860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algn="l" indent="-228600" lvl="5" marL="27432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algn="l" indent="-228600" lvl="6" marL="32004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algn="l" indent="-228600" lvl="7" marL="36576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algn="l" indent="-228600" lvl="8" marL="41148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8964" name="Google Shape;130;p100"/>
          <p:cNvSpPr txBox="1"/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l" indent="-381000" lvl="0" marL="4572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algn="l" indent="-355600" lvl="1" marL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algn="l" indent="-342900" lvl="2" marL="1371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algn="l" indent="-330200" lvl="3" marL="18288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algn="l" indent="-330200" lvl="4" marL="22860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algn="l" indent="-330200" lvl="5" marL="27432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algn="l" indent="-330200" lvl="6" marL="32004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algn="l" indent="-330200" lvl="7" marL="36576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algn="l" indent="-330200" lvl="8" marL="41148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48965" name="Google Shape;131;p100"/>
          <p:cNvSpPr txBox="1"/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lstStyle>
            <a:lvl1pPr algn="l" indent="-228600" lvl="0" marL="4572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algn="l" indent="-228600" lvl="1" marL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algn="l" indent="-228600" lvl="2" marL="1371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algn="l" indent="-228600" lvl="3" marL="18288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algn="l" indent="-228600" lvl="4" marL="22860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algn="l" indent="-228600" lvl="5" marL="27432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algn="l" indent="-228600" lvl="6" marL="32004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algn="l" indent="-228600" lvl="7" marL="36576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algn="l" indent="-228600" lvl="8" marL="41148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8966" name="Google Shape;132;p100"/>
          <p:cNvSpPr txBox="1"/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l" indent="-381000" lvl="0" marL="4572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algn="l" indent="-355600" lvl="1" marL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algn="l" indent="-342900" lvl="2" marL="1371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algn="l" indent="-330200" lvl="3" marL="18288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algn="l" indent="-330200" lvl="4" marL="22860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algn="l" indent="-330200" lvl="5" marL="27432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algn="l" indent="-330200" lvl="6" marL="32004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algn="l" indent="-330200" lvl="7" marL="36576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algn="l" indent="-330200" lvl="8" marL="41148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48967" name="Google Shape;133;p100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968" name="Google Shape;134;p100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969" name="Google Shape;135;p100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408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8" name="Google Shape;17;p105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ctr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999" name="Google Shape;18;p105"/>
          <p:cNvSpPr txBox="1"/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ctr" lv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algn="ctr" lv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algn="ctr" lvl="2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algn="ctr" lvl="3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algn="ctr" lvl="4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algn="ctr" lvl="5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algn="ctr" lvl="6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algn="ctr" lvl="7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algn="ctr" lvl="8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/>
        </p:txBody>
      </p:sp>
      <p:sp>
        <p:nvSpPr>
          <p:cNvPr id="1049000" name="Google Shape;19;p105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9001" name="Google Shape;20;p105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9002" name="Google Shape;21;p105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399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5" name="Google Shape;137;p10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946" name="Google Shape;138;p101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l" indent="-431800" lvl="0" marL="4572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algn="l" indent="-406400" lvl="1" marL="9144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algn="l" indent="-381000" lvl="2" marL="13716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algn="l" indent="-355600" lvl="3" marL="18288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algn="l" indent="-355600" lvl="4" marL="2286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algn="l" indent="-355600" lvl="5" marL="2743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algn="l" indent="-355600" lvl="6" marL="3200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algn="l" indent="-355600" lvl="7" marL="3657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algn="l" indent="-355600" lvl="8" marL="41148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48947" name="Google Shape;139;p101"/>
          <p:cNvSpPr txBox="1"/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l" indent="-228600" lvl="0" marL="45720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algn="l" indent="-228600" lvl="1" marL="91440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algn="l" indent="-228600" lvl="2" marL="137160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algn="l" indent="-228600" lvl="3" marL="182880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algn="l" indent="-228600" lvl="4" marL="228600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algn="l" indent="-228600" lvl="5" marL="274320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algn="l" indent="-228600" lvl="6" marL="320040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algn="l" indent="-228600" lvl="7" marL="365760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algn="l" indent="-228600" lvl="8" marL="411480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48948" name="Google Shape;140;p101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949" name="Google Shape;141;p101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950" name="Google Shape;142;p101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400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1" name="Google Shape;144;p10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952" name="Google Shape;145;p102"/>
          <p:cNvSpPr/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/>
          <a:noFill/>
          <a:ln>
            <a:noFill/>
          </a:ln>
        </p:spPr>
      </p:sp>
      <p:sp>
        <p:nvSpPr>
          <p:cNvPr id="1048953" name="Google Shape;146;p102"/>
          <p:cNvSpPr txBox="1"/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l" indent="-228600" lvl="0" marL="45720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algn="l" indent="-228600" lvl="1" marL="91440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algn="l" indent="-228600" lvl="2" marL="137160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algn="l" indent="-228600" lvl="3" marL="182880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algn="l" indent="-228600" lvl="4" marL="228600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algn="l" indent="-228600" lvl="5" marL="274320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algn="l" indent="-228600" lvl="6" marL="320040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algn="l" indent="-228600" lvl="7" marL="365760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algn="l" indent="-228600" lvl="8" marL="411480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48954" name="Google Shape;147;p102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955" name="Google Shape;148;p102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956" name="Google Shape;149;p102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40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7" name="Google Shape;151;p10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958" name="Google Shape;152;p103"/>
          <p:cNvSpPr txBox="1"/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l" indent="-342900" lvl="0" marL="457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lvl2pPr>
            <a:lvl3pPr algn="l" indent="-342900" lvl="2" marL="1371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lvl4pPr>
            <a:lvl5pPr algn="l" indent="-342900" lvl="4" marL="22860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</a:lvl5pPr>
            <a:lvl6pPr algn="l" indent="-342900" lvl="5" marL="2743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id="1048959" name="Google Shape;153;p103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960" name="Google Shape;154;p103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961" name="Google Shape;155;p103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398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0" name="Google Shape;157;p10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941" name="Google Shape;158;p104"/>
          <p:cNvSpPr txBox="1"/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l" indent="-342900" lvl="0" marL="457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lvl2pPr>
            <a:lvl3pPr algn="l" indent="-342900" lvl="2" marL="1371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lvl4pPr>
            <a:lvl5pPr algn="l" indent="-342900" lvl="4" marL="22860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</a:lvl5pPr>
            <a:lvl6pPr algn="l" indent="-342900" lvl="5" marL="2743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id="1048942" name="Google Shape;159;p104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943" name="Google Shape;160;p104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944" name="Google Shape;161;p104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41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4" name="Google Shape;23;p10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9015" name="Google Shape;24;p106"/>
          <p:cNvSpPr txBox="1"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id="1049016" name="Google Shape;25;p106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9017" name="Google Shape;26;p106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9018" name="Google Shape;27;p106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412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9" name="Google Shape;29;p107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9020" name="Google Shape;30;p107"/>
          <p:cNvSpPr txBox="1"/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algn="l" indent="-228600" lvl="1" marL="9144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algn="l" indent="-228600" lvl="2" marL="13716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algn="l" indent="-228600" lvl="3" marL="18288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algn="l" indent="-228600" lvl="4" marL="22860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algn="l" indent="-228600" lvl="5" marL="27432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algn="l" indent="-228600" lvl="6" marL="32004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algn="l" indent="-228600" lvl="7" marL="36576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algn="l" indent="-228600" lvl="8" marL="41148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49021" name="Google Shape;31;p107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9022" name="Google Shape;32;p107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9023" name="Google Shape;33;p107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413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4" name="Google Shape;35;p10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9025" name="Google Shape;36;p108"/>
          <p:cNvSpPr txBox="1"/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id="1049026" name="Google Shape;37;p108"/>
          <p:cNvSpPr txBox="1"/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id="1049027" name="Google Shape;38;p108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9028" name="Google Shape;39;p108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9029" name="Google Shape;40;p108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405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0" name="Google Shape;42;p109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981" name="Google Shape;43;p109"/>
          <p:cNvSpPr txBox="1"/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1800"/>
            </a:lvl1pPr>
            <a:lvl2pPr algn="l" indent="-228600" lvl="1" marL="9144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500"/>
            </a:lvl2pPr>
            <a:lvl3pPr algn="l" indent="-228600" lvl="2" marL="13716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350"/>
            </a:lvl3pPr>
            <a:lvl4pPr algn="l" indent="-228600" lvl="3" marL="18288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4pPr>
            <a:lvl5pPr algn="l" indent="-228600" lvl="4" marL="22860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5pPr>
            <a:lvl6pPr algn="l" indent="-228600" lvl="5" marL="27432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6pPr>
            <a:lvl7pPr algn="l" indent="-228600" lvl="6" marL="32004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7pPr>
            <a:lvl8pPr algn="l" indent="-228600" lvl="7" marL="36576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8pPr>
            <a:lvl9pPr algn="l" indent="-228600" lvl="8" marL="41148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9pPr>
          </a:lstStyle>
          <a:p/>
        </p:txBody>
      </p:sp>
      <p:sp>
        <p:nvSpPr>
          <p:cNvPr id="1048982" name="Google Shape;44;p109"/>
          <p:cNvSpPr txBox="1"/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id="1048983" name="Google Shape;45;p109"/>
          <p:cNvSpPr txBox="1"/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1800"/>
            </a:lvl1pPr>
            <a:lvl2pPr algn="l" indent="-228600" lvl="1" marL="9144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500"/>
            </a:lvl2pPr>
            <a:lvl3pPr algn="l" indent="-228600" lvl="2" marL="13716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350"/>
            </a:lvl3pPr>
            <a:lvl4pPr algn="l" indent="-228600" lvl="3" marL="18288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4pPr>
            <a:lvl5pPr algn="l" indent="-228600" lvl="4" marL="22860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5pPr>
            <a:lvl6pPr algn="l" indent="-228600" lvl="5" marL="27432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6pPr>
            <a:lvl7pPr algn="l" indent="-228600" lvl="6" marL="32004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7pPr>
            <a:lvl8pPr algn="l" indent="-228600" lvl="7" marL="36576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8pPr>
            <a:lvl9pPr algn="l" indent="-228600" lvl="8" marL="41148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9pPr>
          </a:lstStyle>
          <a:p/>
        </p:txBody>
      </p:sp>
      <p:sp>
        <p:nvSpPr>
          <p:cNvPr id="1048984" name="Google Shape;46;p109"/>
          <p:cNvSpPr txBox="1"/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id="1048985" name="Google Shape;47;p109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986" name="Google Shape;48;p109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987" name="Google Shape;49;p109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414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0" name="Google Shape;51;p11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9031" name="Google Shape;52;p110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9032" name="Google Shape;53;p110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9033" name="Google Shape;54;p110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41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4" name="Google Shape;56;p11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9035" name="Google Shape;57;p111"/>
          <p:cNvSpPr txBox="1"/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431800" lvl="0" marL="4572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algn="l" indent="-406400" lvl="1" marL="9144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algn="l" indent="-381000" lvl="2" marL="13716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algn="l" indent="-355600" lvl="3" marL="18288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algn="l" indent="-355600" lvl="4" marL="22860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algn="l" indent="-355600" lvl="5" marL="27432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algn="l" indent="-355600" lvl="6" marL="32004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algn="l" indent="-355600" lvl="7" marL="36576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algn="l" indent="-355600" lvl="8" marL="41148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/>
        </p:txBody>
      </p:sp>
      <p:sp>
        <p:nvSpPr>
          <p:cNvPr id="1049036" name="Google Shape;58;p111"/>
          <p:cNvSpPr txBox="1"/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algn="l" indent="-228600" lvl="1" marL="9144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algn="l" indent="-228600" lvl="2" marL="13716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algn="l" indent="-228600" lvl="3" marL="18288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algn="l" indent="-228600" lvl="4" marL="22860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algn="l" indent="-228600" lvl="5" marL="27432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algn="l" indent="-228600" lvl="6" marL="32004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algn="l" indent="-228600" lvl="7" marL="36576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algn="l" indent="-228600" lvl="8" marL="41148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/>
        </p:txBody>
      </p:sp>
      <p:sp>
        <p:nvSpPr>
          <p:cNvPr id="1049037" name="Google Shape;59;p111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9038" name="Google Shape;60;p111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9039" name="Google Shape;61;p111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409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3" name="Google Shape;63;p112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9004" name="Google Shape;64;p112"/>
          <p:cNvSpPr/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/>
          <a:noFill/>
          <a:ln>
            <a:noFill/>
          </a:ln>
        </p:spPr>
      </p:sp>
      <p:sp>
        <p:nvSpPr>
          <p:cNvPr id="1049005" name="Google Shape;65;p112"/>
          <p:cNvSpPr txBox="1"/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algn="l" indent="-228600" lvl="1" marL="9144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algn="l" indent="-228600" lvl="2" marL="13716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algn="l" indent="-228600" lvl="3" marL="18288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algn="l" indent="-228600" lvl="4" marL="22860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algn="l" indent="-228600" lvl="5" marL="27432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algn="l" indent="-228600" lvl="6" marL="32004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algn="l" indent="-228600" lvl="7" marL="36576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algn="l" indent="-228600" lvl="8" marL="41148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/>
        </p:txBody>
      </p:sp>
      <p:sp>
        <p:nvSpPr>
          <p:cNvPr id="1049006" name="Google Shape;66;p112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9007" name="Google Shape;67;p112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9008" name="Google Shape;68;p112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14" Type="http://schemas.openxmlformats.org/officeDocument/2006/relationships/theme" Target="../theme/theme1.xml"/></Relationships>
</file>

<file path=ppt/slideMasters/_rels/slideMaster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</p:bgPr>
    </p:bg>
    <p:spTree>
      <p:nvGrpSpPr>
        <p:cNvPr id="13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Google Shape;6;p9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cap="none" sz="44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8577" name="Google Shape;7;p91"/>
          <p:cNvSpPr txBox="1"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406400" lvl="0" marL="457200" marR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cap="none" sz="2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81000" lvl="1" marL="9144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cap="none" sz="24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55600" lvl="2" marL="1371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sz="20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42900" lvl="3" marL="1828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42900" lvl="4" marL="2286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42900" lvl="5" marL="2743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42900" lvl="6" marL="32004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42900" lvl="7" marL="3657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42900" lvl="8" marL="4114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578" name="Google Shape;8;p91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35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35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35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35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35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35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35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35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579" name="Google Shape;9;p91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35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35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35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35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35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35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35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35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580" name="Google Shape;10;p91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cap="none" sz="9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</a:p>
        </p:txBody>
      </p:sp>
      <p:pic>
        <p:nvPicPr>
          <p:cNvPr id="2097152" name="Google Shape;11;p91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3">
            <a:alphaModFix/>
          </a:blip>
          <a:srcRect l="0" t="0" r="0" b="0"/>
          <a:stretch>
            <a:fillRect/>
          </a:stretch>
        </p:blipFill>
        <p:spPr>
          <a:xfrm>
            <a:off x="1" y="69088"/>
            <a:ext cx="2136497" cy="958819"/>
          </a:xfrm>
          <a:prstGeom prst="rect"/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</p:bgPr>
    </p:bg>
    <p:spTree>
      <p:nvGrpSpPr>
        <p:cNvPr id="110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Google Shape;88;p9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cap="none" sz="44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8589" name="Google Shape;89;p93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l" indent="-431800" lvl="0" marL="457200" marR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cap="none" sz="32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406400" lvl="1" marL="914400" marR="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cap="none" sz="2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81000" lvl="2" marL="1371600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cap="none" sz="24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55600" lvl="3" marL="18288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cap="none" sz="20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55600" lvl="4" marL="22860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cap="none" sz="20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55600" lvl="5" marL="27432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sz="20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55600" lvl="6" marL="32004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sz="20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55600" lvl="7" marL="36576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sz="20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55600" lvl="8" marL="41148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sz="20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590" name="Google Shape;90;p93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591" name="Google Shape;91;p93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592" name="Google Shape;92;p93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9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30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1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32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33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34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36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0.xml"/></Relationships>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43.xml"/></Relationships>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5.xml"/></Relationships>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6.xml"/></Relationships>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5.xml"/><Relationship Id="rId4" Type="http://schemas.openxmlformats.org/officeDocument/2006/relationships/notesSlide" Target="../notesSlides/notesSlide47.xml"/></Relationships>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</Relationships>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0.xml"/></Relationships>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5.xml"/><Relationship Id="rId4" Type="http://schemas.openxmlformats.org/officeDocument/2006/relationships/notesSlide" Target="../notesSlides/notesSlide51.xml"/></Relationships>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hyperlink" Target="https://www.javatpoint.com/c-programs" TargetMode="External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53.xml"/></Relationships>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4.xml"/></Relationships>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55.xml"/></Relationships>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6.xml"/></Relationships>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7.xml"/></Relationships>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8.xml"/></Relationships>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61.xml"/></Relationships>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64.xml"/></Relationships>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66.xml"/></Relationships>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67.xml"/></Relationships>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gif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69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0.xml"/></Relationships>
</file>

<file path=ppt/slides/_rels/slide71.xml.rels><?xml version="1.0" encoding="UTF-8" standalone="yes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71.xml"/></Relationships>
</file>

<file path=ppt/slides/_rels/slide7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74.xml"/></Relationships>
</file>

<file path=ppt/slides/_rels/slide75.xml.rels><?xml version="1.0" encoding="UTF-8" standalone="yes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5.xml"/></Relationships>
</file>

<file path=ppt/slides/_rels/slide7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7.xml"/></Relationships>
</file>

<file path=ppt/slides/_rels/slide78.xml.rels><?xml version="1.0" encoding="UTF-8" standalone="yes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78.xml"/></Relationships>
</file>

<file path=ppt/slides/_rels/slide79.xml.rels><?xml version="1.0" encoding="UTF-8" standalone="yes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79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image" Target="../media/image58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80.xml"/></Relationships>
</file>

<file path=ppt/slides/_rels/slide81.xml.rels><?xml version="1.0" encoding="UTF-8" standalone="yes"?>
<Relationships xmlns="http://schemas.openxmlformats.org/package/2006/relationships"><Relationship Id="rId1" Type="http://schemas.openxmlformats.org/officeDocument/2006/relationships/image" Target="../media/image59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1.xml"/></Relationships>
</file>

<file path=ppt/slides/_rels/slide82.xml.rels><?xml version="1.0" encoding="UTF-8" standalone="yes"?>
<Relationships xmlns="http://schemas.openxmlformats.org/package/2006/relationships"><Relationship Id="rId1" Type="http://schemas.openxmlformats.org/officeDocument/2006/relationships/image" Target="../media/image60.jpeg"/><Relationship Id="rId2" Type="http://schemas.openxmlformats.org/officeDocument/2006/relationships/hyperlink" Target="https://code4coding.com/while-loop-in-c-programming-language/" TargetMode="External"/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82.xml"/></Relationships>
</file>

<file path=ppt/slides/_rels/slide83.xml.rels><?xml version="1.0" encoding="UTF-8" standalone="yes"?>
<Relationships xmlns="http://schemas.openxmlformats.org/package/2006/relationships"><Relationship Id="rId1" Type="http://schemas.openxmlformats.org/officeDocument/2006/relationships/image" Target="../media/image61.jpeg"/><Relationship Id="rId2" Type="http://schemas.openxmlformats.org/officeDocument/2006/relationships/image" Target="../media/image62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83.xml"/></Relationships>
</file>

<file path=ppt/slides/_rels/slide84.xml.rels><?xml version="1.0" encoding="UTF-8" standalone="yes"?>
<Relationships xmlns="http://schemas.openxmlformats.org/package/2006/relationships"><Relationship Id="rId1" Type="http://schemas.openxmlformats.org/officeDocument/2006/relationships/image" Target="../media/image63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4.xml"/></Relationships>
</file>

<file path=ppt/slides/_rels/slide85.xml.rels><?xml version="1.0" encoding="UTF-8" standalone="yes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image" Target="../media/image65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85.xml"/></Relationships>
</file>

<file path=ppt/slides/_rels/slide86.xml.rels><?xml version="1.0" encoding="UTF-8" standalone="yes"?>
<Relationships xmlns="http://schemas.openxmlformats.org/package/2006/relationships"><Relationship Id="rId1" Type="http://schemas.openxmlformats.org/officeDocument/2006/relationships/image" Target="../media/image6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6.xml"/></Relationships>
</file>

<file path=ppt/slides/_rels/slide87.xml.rels><?xml version="1.0" encoding="UTF-8" standalone="yes"?>
<Relationships xmlns="http://schemas.openxmlformats.org/package/2006/relationships"><Relationship Id="rId1" Type="http://schemas.openxmlformats.org/officeDocument/2006/relationships/image" Target="../media/image6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7.xml"/></Relationships>
</file>

<file path=ppt/slides/_rels/slide88.xml.rels><?xml version="1.0" encoding="UTF-8" standalone="yes"?>
<Relationships xmlns="http://schemas.openxmlformats.org/package/2006/relationships"><Relationship Id="rId1" Type="http://schemas.openxmlformats.org/officeDocument/2006/relationships/image" Target="../media/image68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8.xml"/></Relationships>
</file>

<file path=ppt/slides/_rels/slide89.xml.rels><?xml version="1.0" encoding="UTF-8" standalone="yes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9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
<Relationships xmlns="http://schemas.openxmlformats.org/package/2006/relationships"><Relationship Id="rId1" Type="http://schemas.openxmlformats.org/officeDocument/2006/relationships/image" Target="../media/image70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Google Shape;166;p1"/>
          <p:cNvSpPr txBox="1"/>
          <p:nvPr/>
        </p:nvSpPr>
        <p:spPr>
          <a:xfrm>
            <a:off x="916557" y="954355"/>
            <a:ext cx="7935600" cy="2049750"/>
          </a:xfrm>
          <a:prstGeom prst="rect"/>
          <a:noFill/>
          <a:ln>
            <a:noFill/>
          </a:ln>
        </p:spPr>
        <p:txBody>
          <a:bodyPr anchor="t" anchorCtr="0" bIns="34275" lIns="68550" rIns="68550" spcFirstLastPara="1" tIns="34275" wrap="square">
            <a:spAutoFit/>
          </a:bodyPr>
          <a:p>
            <a:pPr algn="l" indent="457200" lvl="0" marL="3200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6500" i="0" lang="en-IN" strike="noStrike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 </a:t>
            </a:r>
            <a:endParaRPr b="1" cap="none" sz="6500" i="0" strike="noStrike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3400" i="0" lang="en-IN" strike="noStrike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PROGRAMMING FOR PROBLEM SOLVING</a:t>
            </a:r>
            <a:endParaRPr b="0" cap="none" sz="2800" i="0" strike="noStrike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585" name="Google Shape;167;p1"/>
          <p:cNvSpPr txBox="1"/>
          <p:nvPr/>
        </p:nvSpPr>
        <p:spPr>
          <a:xfrm>
            <a:off x="350100" y="3296925"/>
            <a:ext cx="8556900" cy="2049751"/>
          </a:xfrm>
          <a:prstGeom prst="rect"/>
          <a:noFill/>
          <a:ln>
            <a:noFill/>
          </a:ln>
        </p:spPr>
        <p:txBody>
          <a:bodyPr anchor="t" anchorCtr="0" bIns="34275" lIns="68550" rIns="68550" spcFirstLastPara="1" tIns="34275" wrap="square">
            <a:sp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2400" i="0" lang="en-IN" strike="noStrike" u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Course Code: 24EN1202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2400" i="0" lang="en-IN" strike="noStrike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Course Instructor:  						                                           </a:t>
            </a:r>
            <a:endParaRPr b="0" cap="none" sz="2400" i="0" strike="noStrike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cap="none" sz="2400" i="0" strike="noStrike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2400" i="0" lang="en-IN" strike="noStrike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Academic Year: 202</a:t>
            </a:r>
            <a:r>
              <a:rPr b="1" cap="none" sz="2400" i="0" lang="en-US" strike="noStrike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="1" cap="none" sz="2400" i="0" lang="en-US" strike="noStrike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1" cap="none" sz="2400" i="0" lang="en-IN" strike="noStrike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b="1" cap="none" sz="2400" i="0" lang="en-US" strike="noStrike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cap="none" sz="2400" i="0" strike="noStrike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2400" i="0" lang="en-IN" strike="noStrike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Year </a:t>
            </a:r>
            <a:r>
              <a:rPr sz="2400" lang="en-IN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0" cap="none" sz="2400" i="0" lang="en-IN" strike="noStrike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1st  </a:t>
            </a:r>
            <a:endParaRPr b="0" cap="none" sz="2400" i="0" strike="noStrike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2400" i="0" lang="en-IN" strike="noStrike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Semester : I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3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Google Shape;256;p10"/>
          <p:cNvSpPr txBox="1"/>
          <p:nvPr/>
        </p:nvSpPr>
        <p:spPr>
          <a:xfrm>
            <a:off x="914400" y="1066801"/>
            <a:ext cx="3276600" cy="461665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2400" i="0" lang="en-IN" strike="noStrike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Flowchart:</a:t>
            </a:r>
          </a:p>
        </p:txBody>
      </p:sp>
      <p:sp>
        <p:nvSpPr>
          <p:cNvPr id="1048648" name="Google Shape;257;p10"/>
          <p:cNvSpPr/>
          <p:nvPr/>
        </p:nvSpPr>
        <p:spPr>
          <a:xfrm>
            <a:off x="3238500" y="1676400"/>
            <a:ext cx="1981200" cy="342900"/>
          </a:xfrm>
          <a:prstGeom prst="flowChartTerminator"/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4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</a:p>
        </p:txBody>
      </p:sp>
      <p:sp>
        <p:nvSpPr>
          <p:cNvPr id="1048649" name="Google Shape;258;p10"/>
          <p:cNvSpPr/>
          <p:nvPr/>
        </p:nvSpPr>
        <p:spPr>
          <a:xfrm>
            <a:off x="2819400" y="2244553"/>
            <a:ext cx="2819400" cy="407843"/>
          </a:xfrm>
          <a:prstGeom prst="flowChartInputOutput"/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4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a, b</a:t>
            </a:r>
          </a:p>
        </p:txBody>
      </p:sp>
      <p:sp>
        <p:nvSpPr>
          <p:cNvPr id="1048650" name="Google Shape;259;p10"/>
          <p:cNvSpPr/>
          <p:nvPr/>
        </p:nvSpPr>
        <p:spPr>
          <a:xfrm>
            <a:off x="2971800" y="2930352"/>
            <a:ext cx="2286000" cy="485775"/>
          </a:xfrm>
          <a:prstGeom prst="rect"/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4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          a+b</a:t>
            </a:r>
            <a:endParaRPr b="0" cap="none" sz="1400" i="0" strike="noStrike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45744" name="Google Shape;260;p10"/>
          <p:cNvCxnSpPr>
            <a:cxnSpLocks/>
          </p:cNvCxnSpPr>
          <p:nvPr/>
        </p:nvCxnSpPr>
        <p:spPr>
          <a:xfrm rot="10800000">
            <a:off x="4038600" y="3216101"/>
            <a:ext cx="304800" cy="0"/>
          </a:xfrm>
          <a:prstGeom prst="straightConnector1"/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r="5400000" dist="20000" rotWithShape="0">
              <a:srgbClr val="000000">
                <a:alpha val="37647"/>
              </a:srgbClr>
            </a:outerShdw>
          </a:effectLst>
        </p:spPr>
      </p:cxnSp>
      <p:sp>
        <p:nvSpPr>
          <p:cNvPr id="1048651" name="Google Shape;261;p10"/>
          <p:cNvSpPr/>
          <p:nvPr/>
        </p:nvSpPr>
        <p:spPr>
          <a:xfrm>
            <a:off x="3048000" y="3730452"/>
            <a:ext cx="2286000" cy="485775"/>
          </a:xfrm>
          <a:prstGeom prst="rect"/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4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          axb</a:t>
            </a:r>
            <a:endParaRPr b="0" cap="none" sz="1400" i="0" strike="noStrike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45745" name="Google Shape;262;p10"/>
          <p:cNvCxnSpPr>
            <a:cxnSpLocks/>
          </p:cNvCxnSpPr>
          <p:nvPr/>
        </p:nvCxnSpPr>
        <p:spPr>
          <a:xfrm rot="10800000">
            <a:off x="4267200" y="4016201"/>
            <a:ext cx="304800" cy="0"/>
          </a:xfrm>
          <a:prstGeom prst="straightConnector1"/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r="5400000" dist="20000" rotWithShape="0">
              <a:srgbClr val="000000">
                <a:alpha val="37647"/>
              </a:srgbClr>
            </a:outerShdw>
          </a:effectLst>
        </p:spPr>
      </p:cxnSp>
      <p:sp>
        <p:nvSpPr>
          <p:cNvPr id="1048652" name="Google Shape;263;p10"/>
          <p:cNvSpPr/>
          <p:nvPr/>
        </p:nvSpPr>
        <p:spPr>
          <a:xfrm>
            <a:off x="2514600" y="4473401"/>
            <a:ext cx="3276600" cy="514350"/>
          </a:xfrm>
          <a:prstGeom prst="flowChartInputOutput"/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4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Print sum, product</a:t>
            </a:r>
          </a:p>
        </p:txBody>
      </p:sp>
      <p:sp>
        <p:nvSpPr>
          <p:cNvPr id="1048653" name="Google Shape;264;p10"/>
          <p:cNvSpPr/>
          <p:nvPr/>
        </p:nvSpPr>
        <p:spPr>
          <a:xfrm>
            <a:off x="3276600" y="5216351"/>
            <a:ext cx="1981200" cy="342900"/>
          </a:xfrm>
          <a:prstGeom prst="flowChartTerminator"/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4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Stop</a:t>
            </a:r>
          </a:p>
        </p:txBody>
      </p:sp>
      <p:cxnSp>
        <p:nvCxnSpPr>
          <p:cNvPr id="3145746" name="Google Shape;265;p10"/>
          <p:cNvCxnSpPr>
            <a:cxnSpLocks/>
            <a:stCxn id="1048648" idx="2"/>
          </p:cNvCxnSpPr>
          <p:nvPr/>
        </p:nvCxnSpPr>
        <p:spPr>
          <a:xfrm>
            <a:off x="4229100" y="2019300"/>
            <a:ext cx="0" cy="225300"/>
          </a:xfrm>
          <a:prstGeom prst="straightConnector1"/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r="5400000" dist="20000" rotWithShape="0">
              <a:srgbClr val="000000">
                <a:alpha val="37647"/>
              </a:srgbClr>
            </a:outerShdw>
          </a:effectLst>
        </p:spPr>
      </p:cxnSp>
      <p:cxnSp>
        <p:nvCxnSpPr>
          <p:cNvPr id="3145747" name="Google Shape;266;p10"/>
          <p:cNvCxnSpPr>
            <a:cxnSpLocks/>
          </p:cNvCxnSpPr>
          <p:nvPr/>
        </p:nvCxnSpPr>
        <p:spPr>
          <a:xfrm>
            <a:off x="4267200" y="2705101"/>
            <a:ext cx="0" cy="225251"/>
          </a:xfrm>
          <a:prstGeom prst="straightConnector1"/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r="5400000" dist="20000" rotWithShape="0">
              <a:srgbClr val="000000">
                <a:alpha val="37647"/>
              </a:srgbClr>
            </a:outerShdw>
          </a:effectLst>
        </p:spPr>
      </p:cxnSp>
      <p:cxnSp>
        <p:nvCxnSpPr>
          <p:cNvPr id="3145748" name="Google Shape;267;p10"/>
          <p:cNvCxnSpPr>
            <a:cxnSpLocks/>
          </p:cNvCxnSpPr>
          <p:nvPr/>
        </p:nvCxnSpPr>
        <p:spPr>
          <a:xfrm>
            <a:off x="4267200" y="3444703"/>
            <a:ext cx="0" cy="225251"/>
          </a:xfrm>
          <a:prstGeom prst="straightConnector1"/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r="5400000" dist="20000" rotWithShape="0">
              <a:srgbClr val="000000">
                <a:alpha val="37647"/>
              </a:srgbClr>
            </a:outerShdw>
          </a:effectLst>
        </p:spPr>
      </p:cxnSp>
      <p:cxnSp>
        <p:nvCxnSpPr>
          <p:cNvPr id="3145749" name="Google Shape;268;p10"/>
          <p:cNvCxnSpPr>
            <a:cxnSpLocks/>
          </p:cNvCxnSpPr>
          <p:nvPr/>
        </p:nvCxnSpPr>
        <p:spPr>
          <a:xfrm>
            <a:off x="4267200" y="4248151"/>
            <a:ext cx="0" cy="225251"/>
          </a:xfrm>
          <a:prstGeom prst="straightConnector1"/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r="5400000" dist="20000" rotWithShape="0">
              <a:srgbClr val="000000">
                <a:alpha val="37647"/>
              </a:srgbClr>
            </a:outerShdw>
          </a:effectLst>
        </p:spPr>
      </p:cxnSp>
      <p:cxnSp>
        <p:nvCxnSpPr>
          <p:cNvPr id="3145750" name="Google Shape;269;p10"/>
          <p:cNvCxnSpPr>
            <a:cxnSpLocks/>
          </p:cNvCxnSpPr>
          <p:nvPr/>
        </p:nvCxnSpPr>
        <p:spPr>
          <a:xfrm>
            <a:off x="4267200" y="4991101"/>
            <a:ext cx="0" cy="225251"/>
          </a:xfrm>
          <a:prstGeom prst="straightConnector1"/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r="5400000" dist="2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314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3145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3145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3145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3145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3145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3145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6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Google Shape;274;p11" descr="DolarApp | What is a Flowchart: Symbology and 10 Examples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0" y="0"/>
            <a:ext cx="9143998" cy="6858000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9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Google Shape;279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sz="3959" lang="en-IN" u="sng"/>
              <a:t>FIRST </a:t>
            </a:r>
            <a:r>
              <a:rPr b="1" sz="8800" lang="en-IN" u="sng">
                <a:solidFill>
                  <a:srgbClr val="FF0000"/>
                </a:solidFill>
              </a:rPr>
              <a:t>C</a:t>
            </a:r>
            <a:r>
              <a:rPr b="1" sz="3959" lang="en-IN" u="sng"/>
              <a:t> </a:t>
            </a:r>
            <a:r>
              <a:rPr b="1" sz="3959" lang="en-IN" u="sng">
                <a:solidFill>
                  <a:srgbClr val="0070C0"/>
                </a:solidFill>
              </a:rPr>
              <a:t>PROGRAM</a:t>
            </a:r>
            <a:br>
              <a:rPr b="1" sz="3959" lang="en-IN" u="sng"/>
            </a:br>
            <a:endParaRPr sz="3959" u="sng"/>
          </a:p>
        </p:txBody>
      </p:sp>
      <p:sp>
        <p:nvSpPr>
          <p:cNvPr id="1048659" name="Google Shape;280;p12"/>
          <p:cNvSpPr txBox="1"/>
          <p:nvPr>
            <p:ph type="body" idx="1"/>
          </p:nvPr>
        </p:nvSpPr>
        <p:spPr>
          <a:xfrm>
            <a:off x="457200" y="1338606"/>
            <a:ext cx="8229600" cy="5244756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-342900" lvl="0" marL="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None/>
            </a:pPr>
            <a:r>
              <a:rPr sz="2400" lang="en-IN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#include &lt;stdio.h&gt;               </a:t>
            </a:r>
            <a:endParaRPr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17365D"/>
              </a:buClr>
              <a:buSzPts val="1800"/>
              <a:buNone/>
            </a:pPr>
            <a:r>
              <a:rPr sz="2400" lang="en-IN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int main()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17365D"/>
              </a:buClr>
              <a:buSzPts val="1800"/>
              <a:buNone/>
            </a:pPr>
            <a:r>
              <a:rPr sz="2400" lang="en-IN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   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17365D"/>
              </a:buClr>
              <a:buSzPts val="1800"/>
              <a:buNone/>
            </a:pPr>
            <a:r>
              <a:rPr sz="2400" lang="en-IN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 </a:t>
            </a:r>
            <a:r>
              <a:rPr sz="2400" lang="en-IN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printf("Hello C Language"); </a:t>
            </a:r>
            <a:endParaRPr sz="24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17365D"/>
              </a:buClr>
              <a:buSzPts val="1800"/>
              <a:buNone/>
            </a:pPr>
            <a:r>
              <a:rPr sz="2400" lang="en-IN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return 0; 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17365D"/>
              </a:buClr>
              <a:buSzPts val="1800"/>
              <a:buNone/>
            </a:pPr>
            <a:r>
              <a:rPr sz="2400" lang="en-IN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} 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17365D"/>
              </a:buClr>
              <a:buSzPts val="1800"/>
              <a:buNone/>
            </a:pPr>
            <a:r>
              <a:rPr sz="1800" lang="en-IN">
                <a:solidFill>
                  <a:srgbClr val="17365D"/>
                </a:solidFill>
              </a:rPr>
              <a:t>__________________________________________________________________</a:t>
            </a:r>
          </a:p>
          <a:p>
            <a:pPr algn="l" indent="-342900" lvl="0" marL="342900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rgbClr val="17365D"/>
              </a:solidFill>
            </a:endParaRPr>
          </a:p>
          <a:p>
            <a:pPr algn="l" indent="-342900" lvl="0" marL="342900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</a:pPr>
            <a:r>
              <a:rPr b="1" sz="2000" lang="en-IN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#include &lt;stdio.h&gt;</a:t>
            </a: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 includes the </a:t>
            </a:r>
            <a:r>
              <a:rPr b="1" sz="2000" lang="en-IN">
                <a:latin typeface="Times New Roman"/>
                <a:ea typeface="Times New Roman"/>
                <a:cs typeface="Times New Roman"/>
                <a:sym typeface="Times New Roman"/>
              </a:rPr>
              <a:t>standard input output</a:t>
            </a: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 library functions.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 The printf() function is defined in stdio.h 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</a:pPr>
            <a:r>
              <a:rPr b="1" sz="2000" lang="en-IN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 main()</a:t>
            </a:r>
            <a:r>
              <a:rPr sz="2000" lang="en-IN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1" sz="2000" lang="en-IN">
                <a:latin typeface="Times New Roman"/>
                <a:ea typeface="Times New Roman"/>
                <a:cs typeface="Times New Roman"/>
                <a:sym typeface="Times New Roman"/>
              </a:rPr>
              <a:t>main() function is the entry point of every program</a:t>
            </a: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 in c language.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</a:pPr>
            <a:r>
              <a:rPr b="1" sz="2000" lang="en-IN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printf()</a:t>
            </a:r>
            <a:r>
              <a:rPr sz="2000" lang="en-IN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The printf() function is </a:t>
            </a:r>
            <a:r>
              <a:rPr b="1" sz="2000" lang="en-IN">
                <a:latin typeface="Times New Roman"/>
                <a:ea typeface="Times New Roman"/>
                <a:cs typeface="Times New Roman"/>
                <a:sym typeface="Times New Roman"/>
              </a:rPr>
              <a:t>used to print data</a:t>
            </a: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 on the console.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</a:pPr>
            <a:r>
              <a:rPr b="1" sz="2000" lang="en-IN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return 0</a:t>
            </a:r>
            <a:r>
              <a:rPr sz="2000" lang="en-IN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The return 0 statement, returns execution status to the OS. The 0 value is used for successful execution and 1 for unsuccessful execution.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</p:txBody>
      </p:sp>
      <p:sp>
        <p:nvSpPr>
          <p:cNvPr id="1048660" name="Google Shape;281;p12" descr="c program output"/>
          <p:cNvSpPr/>
          <p:nvPr/>
        </p:nvSpPr>
        <p:spPr>
          <a:xfrm>
            <a:off x="155575" y="-144463"/>
            <a:ext cx="304800" cy="304801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sz="1800" i="0" strike="noStrike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661" name="Google Shape;282;p12" descr="c program output"/>
          <p:cNvSpPr/>
          <p:nvPr/>
        </p:nvSpPr>
        <p:spPr>
          <a:xfrm>
            <a:off x="155575" y="-144463"/>
            <a:ext cx="304800" cy="304801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sz="1800" i="0" strike="noStrike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7156" name="Google Shape;283;p12" descr="C:\Users\seacetpri\Desktop\Hands on\cprogramoutput.jp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4267985" y="1417638"/>
            <a:ext cx="4114800" cy="2362200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2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Google Shape;288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959"/>
              <a:buFont typeface="Calibri"/>
              <a:buNone/>
            </a:pPr>
            <a:r>
              <a:rPr b="1" sz="3959" lang="en-IN" u="sng">
                <a:solidFill>
                  <a:srgbClr val="17365D"/>
                </a:solidFill>
              </a:rPr>
              <a:t>COMPILATION PROCESS IN </a:t>
            </a:r>
            <a:r>
              <a:rPr b="1" sz="6030" lang="en-IN" u="sng">
                <a:solidFill>
                  <a:srgbClr val="FF0000"/>
                </a:solidFill>
              </a:rPr>
              <a:t>C</a:t>
            </a:r>
            <a:br>
              <a:rPr b="1" sz="3959" lang="en-IN" u="sng"/>
            </a:br>
            <a:endParaRPr sz="3959" u="sng"/>
          </a:p>
        </p:txBody>
      </p:sp>
      <p:sp>
        <p:nvSpPr>
          <p:cNvPr id="1048665" name="Google Shape;289;p13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ctr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IN">
                <a:latin typeface="Times New Roman"/>
                <a:ea typeface="Times New Roman"/>
                <a:cs typeface="Times New Roman"/>
                <a:sym typeface="Times New Roman"/>
              </a:rPr>
              <a:t>What is a compilation?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 indent="-3429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 indent="-3429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IN">
                <a:latin typeface="Times New Roman"/>
                <a:ea typeface="Times New Roman"/>
                <a:cs typeface="Times New Roman"/>
                <a:sym typeface="Times New Roman"/>
              </a:rPr>
              <a:t>The compilation is a process of converting the source code into </a:t>
            </a:r>
            <a:r>
              <a:rPr lang="en-IN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 code</a:t>
            </a:r>
            <a:r>
              <a:rPr lang="en-IN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 indent="-3429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IN">
                <a:latin typeface="Times New Roman"/>
                <a:ea typeface="Times New Roman"/>
                <a:cs typeface="Times New Roman"/>
                <a:sym typeface="Times New Roman"/>
              </a:rPr>
              <a:t> It is done with the help of the </a:t>
            </a:r>
            <a:r>
              <a:rPr lang="en-IN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compiler</a:t>
            </a:r>
            <a:r>
              <a:rPr lang="en-IN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algn="just" indent="0" lvl="0" marL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IN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1" lang="en-IN">
                <a:latin typeface="Times New Roman"/>
                <a:ea typeface="Times New Roman"/>
                <a:cs typeface="Times New Roman"/>
                <a:sym typeface="Times New Roman"/>
              </a:rPr>
              <a:t>ex:- </a:t>
            </a:r>
            <a:r>
              <a:rPr lang="en-IN"/>
              <a:t> </a:t>
            </a:r>
            <a:r>
              <a:rPr sz="1800" lang="en-IN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GNU Compiler Collection (GCC) </a:t>
            </a:r>
          </a:p>
          <a:p>
            <a:pPr algn="just" indent="0" lvl="0" marL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sz="1800" lang="en-IN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    </a:t>
            </a:r>
            <a:endParaRPr sz="1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 indent="-3429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IN">
                <a:latin typeface="Times New Roman"/>
                <a:ea typeface="Times New Roman"/>
                <a:cs typeface="Times New Roman"/>
                <a:sym typeface="Times New Roman"/>
              </a:rPr>
              <a:t>If the source code is </a:t>
            </a:r>
            <a:r>
              <a:rPr lang="en-IN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error-free</a:t>
            </a:r>
            <a:r>
              <a:rPr lang="en-IN">
                <a:latin typeface="Times New Roman"/>
                <a:ea typeface="Times New Roman"/>
                <a:cs typeface="Times New Roman"/>
                <a:sym typeface="Times New Roman"/>
              </a:rPr>
              <a:t>, then it generates the object code.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5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Google Shape;294;p14" descr="C:\Users\seacetpri\Desktop\Hands on\compilation-process-in-c.png"/>
          <p:cNvPicPr preferRelativeResize="0">
            <a:picLocks/>
          </p:cNvPicPr>
          <p:nvPr>
            <p:ph type="body" idx="1"/>
          </p:nvPr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269450" y="457200"/>
            <a:ext cx="4472231" cy="2304854"/>
          </a:xfrm>
          <a:prstGeom prst="rect"/>
          <a:noFill/>
          <a:ln>
            <a:noFill/>
          </a:ln>
        </p:spPr>
      </p:pic>
      <p:pic>
        <p:nvPicPr>
          <p:cNvPr id="2097158" name="Google Shape;295;p14" descr="C:\Users\seacetpri\Desktop\Hands on\compilation-process-in-c3.p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4835950" y="169682"/>
            <a:ext cx="4038599" cy="6419653"/>
          </a:xfrm>
          <a:prstGeom prst="rect"/>
          <a:noFill/>
          <a:ln>
            <a:noFill/>
          </a:ln>
        </p:spPr>
      </p:pic>
      <p:sp>
        <p:nvSpPr>
          <p:cNvPr id="1048668" name="Google Shape;296;p14"/>
          <p:cNvSpPr/>
          <p:nvPr/>
        </p:nvSpPr>
        <p:spPr>
          <a:xfrm>
            <a:off x="533400" y="3318808"/>
            <a:ext cx="2667000" cy="1938992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-342900" lvl="0" marL="3429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b="1" cap="none" sz="2400" i="0" lang="en-IN" strike="noStrike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Preprocessor</a:t>
            </a:r>
            <a:endParaRPr b="0" cap="none" sz="2400" i="0" strike="noStrike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b="1" cap="none" sz="2400" i="0" lang="en-IN" strike="noStrike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Compiler</a:t>
            </a:r>
            <a:endParaRPr b="0" cap="none" sz="2400" i="0" strike="noStrike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b="1" cap="none" sz="2400" i="0" lang="en-IN" strike="noStrike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Assembler</a:t>
            </a:r>
            <a:endParaRPr b="0" cap="none" sz="2400" i="0" strike="noStrike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b="1" cap="none" sz="2400" i="0" lang="en-IN" strike="noStrike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Linker</a:t>
            </a:r>
            <a:endParaRPr b="0" cap="none" sz="1400" i="0" strike="noStrike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b="1" cap="none" sz="2400" i="0" lang="en-IN" strike="noStrike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Loader</a:t>
            </a:r>
            <a:endParaRPr b="0" cap="none" sz="2400" i="0" strike="noStrike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8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Google Shape;301;p15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233012" y="834182"/>
            <a:ext cx="8677975" cy="5425215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Google Shape;306;p16"/>
          <p:cNvSpPr txBox="1"/>
          <p:nvPr>
            <p:ph type="title"/>
          </p:nvPr>
        </p:nvSpPr>
        <p:spPr>
          <a:xfrm>
            <a:off x="457200" y="339366"/>
            <a:ext cx="8229600" cy="838986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sz="4000" lang="en-IN" u="sng">
                <a:latin typeface="Times New Roman"/>
                <a:ea typeface="Times New Roman"/>
                <a:cs typeface="Times New Roman"/>
                <a:sym typeface="Times New Roman"/>
              </a:rPr>
              <a:t>Keywords or Reserved Words</a:t>
            </a:r>
          </a:p>
        </p:txBody>
      </p:sp>
      <p:sp>
        <p:nvSpPr>
          <p:cNvPr id="1048674" name="Google Shape;307;p16"/>
          <p:cNvSpPr txBox="1"/>
          <p:nvPr>
            <p:ph type="body" idx="1"/>
          </p:nvPr>
        </p:nvSpPr>
        <p:spPr>
          <a:xfrm>
            <a:off x="457200" y="1300900"/>
            <a:ext cx="8229600" cy="1131216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p>
            <a:pPr algn="l" indent="0" lvl="0" marL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C language uses the following keywords which are not available to users to use them as variables/function names. Generally, all keywords are in lower case although uppercase of same names can be used as identifiers.</a:t>
            </a:r>
          </a:p>
          <a:p>
            <a:pPr algn="l" indent="0" lvl="0" marL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4194304" name="Google Shape;308;p16"/>
          <p:cNvGraphicFramePr>
            <a:graphicFrameLocks/>
          </p:cNvGraphicFramePr>
          <p:nvPr/>
        </p:nvGraphicFramePr>
        <p:xfrm>
          <a:off x="622169" y="281939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{0F0CA5AD-656D-4DCF-80EB-4C017B96CEAA}</a:tableStyleId>
              </a:tblPr>
              <a:tblGrid>
                <a:gridCol w="1951350"/>
                <a:gridCol w="1951350"/>
                <a:gridCol w="1951350"/>
                <a:gridCol w="1951350"/>
              </a:tblGrid>
              <a:tr h="448850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sz="18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auto 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sz="18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break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sz="18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case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sz="18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enum</a:t>
                      </a:r>
                      <a:endParaRPr cap="none" sz="1800" strike="noStrike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34300" marB="34300"/>
                </a:tc>
              </a:tr>
              <a:tr h="448850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sz="18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volatile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sz="18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while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sz="18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char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sz="18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extern</a:t>
                      </a:r>
                    </a:p>
                  </a:txBody>
                  <a:tcPr marL="91450" marR="91450" marT="34300" marB="34300"/>
                </a:tc>
              </a:tr>
              <a:tr h="448850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sz="18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switch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sz="18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typedef</a:t>
                      </a:r>
                      <a:endParaRPr cap="none" sz="1800" strike="noStrike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sz="18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const</a:t>
                      </a:r>
                      <a:endParaRPr cap="none" sz="1800" strike="noStrike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sz="18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struct</a:t>
                      </a:r>
                      <a:endParaRPr cap="none" sz="1800" strike="noStrike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34300" marB="34300"/>
                </a:tc>
              </a:tr>
              <a:tr h="448850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sz="18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short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sz="18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union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sz="18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continue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sz="18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return</a:t>
                      </a:r>
                    </a:p>
                  </a:txBody>
                  <a:tcPr marL="91450" marR="91450" marT="34300" marB="34300"/>
                </a:tc>
              </a:tr>
              <a:tr h="448850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sz="18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signed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sz="18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unsigned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sz="18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register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sz="18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goto</a:t>
                      </a:r>
                      <a:endParaRPr cap="none" sz="1800" strike="noStrike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34300" marB="34300"/>
                </a:tc>
              </a:tr>
              <a:tr h="448850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sz="18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sizeof</a:t>
                      </a:r>
                      <a:endParaRPr cap="none" sz="1800" strike="noStrike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sz="18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void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sz="18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for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sz="18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if</a:t>
                      </a:r>
                    </a:p>
                  </a:txBody>
                  <a:tcPr marL="91450" marR="91450" marT="34300" marB="34300"/>
                </a:tc>
              </a:tr>
              <a:tr h="448850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sz="18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static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sz="18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float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sz="18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double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sz="18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</a:t>
                      </a:r>
                      <a:endParaRPr cap="none" sz="1800" strike="noStrike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34300" marB="34300"/>
                </a:tc>
              </a:tr>
              <a:tr h="448850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sz="18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default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sz="18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sz="18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else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sz="18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long </a:t>
                      </a:r>
                    </a:p>
                  </a:txBody>
                  <a:tcPr marL="91450" marR="91450" marT="34300" marB="343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419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4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Google Shape;313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59"/>
              <a:buFont typeface="Calibri"/>
              <a:buNone/>
            </a:pPr>
            <a:r>
              <a:rPr b="1" sz="4000" lang="en-IN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printf() &amp; scanf() in </a:t>
            </a:r>
            <a:r>
              <a:rPr b="1" sz="4000" lang="en-IN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br>
              <a:rPr b="1" sz="4000" lang="en-IN" u="sng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678" name="Google Shape;314;p17"/>
          <p:cNvSpPr txBox="1"/>
          <p:nvPr>
            <p:ph type="body" idx="1"/>
          </p:nvPr>
        </p:nvSpPr>
        <p:spPr>
          <a:xfrm>
            <a:off x="457200" y="1066800"/>
            <a:ext cx="8229600" cy="5105400"/>
          </a:xfrm>
          <a:prstGeom prst="rect"/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None/>
            </a:pPr>
            <a:r>
              <a:rPr b="1" sz="2000" lang="en-IN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printf() function</a:t>
            </a:r>
          </a:p>
          <a:p>
            <a:pPr algn="l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1" sz="2000" lang="en-IN">
                <a:latin typeface="Times New Roman"/>
                <a:ea typeface="Times New Roman"/>
                <a:cs typeface="Times New Roman"/>
                <a:sym typeface="Times New Roman"/>
              </a:rPr>
              <a:t>printf() function</a:t>
            </a: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 is used for output. It prints the given statement to the console.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3200"/>
              <a:buNone/>
            </a:pPr>
            <a:r>
              <a:rPr sz="2000" lang="en-IN" u="sng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000" lang="en-IN" u="sng">
                <a:solidFill>
                  <a:srgbClr val="17365D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syntax of printf() function is given below:</a:t>
            </a:r>
          </a:p>
          <a:p>
            <a:pPr algn="l" indent="-3429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3200"/>
              <a:buNone/>
            </a:pPr>
            <a:r>
              <a:t/>
            </a:r>
            <a:endParaRPr sz="2000" u="sng"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sz="2000" lang="en-IN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printf("format string", argument_list);</a:t>
            </a:r>
          </a:p>
          <a:p>
            <a:pPr algn="l" indent="-3429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1" sz="2000" lang="en-IN">
                <a:latin typeface="Times New Roman"/>
                <a:ea typeface="Times New Roman"/>
                <a:cs typeface="Times New Roman"/>
                <a:sym typeface="Times New Roman"/>
              </a:rPr>
              <a:t>format string</a:t>
            </a: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 can be %d (integer), %c (character), %s (string), %f (float) etc 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7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Google Shape;319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1" sz="4000" lang="en-IN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scanf() in </a:t>
            </a:r>
            <a:r>
              <a:rPr b="1" sz="5400" lang="en-IN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4000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682" name="Google Shape;320;p18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None/>
            </a:pPr>
            <a:r>
              <a:rPr b="1" sz="2000" lang="en-IN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scanf() function</a:t>
            </a:r>
          </a:p>
          <a:p>
            <a:pPr algn="l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1" sz="2000" lang="en-IN">
                <a:latin typeface="Times New Roman"/>
                <a:ea typeface="Times New Roman"/>
                <a:cs typeface="Times New Roman"/>
                <a:sym typeface="Times New Roman"/>
              </a:rPr>
              <a:t>scanf() function</a:t>
            </a: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 is used for input.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 It reads the input data from the console.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3200"/>
              <a:buNone/>
            </a:pPr>
            <a:r>
              <a:rPr sz="2000" lang="en-IN" u="sng">
                <a:solidFill>
                  <a:srgbClr val="17365D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syntax of scanf() function is given below:</a:t>
            </a:r>
            <a:endParaRPr sz="2000" u="sng"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sz="2000" lang="en-IN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</a:t>
            </a:r>
          </a:p>
          <a:p>
            <a:pPr algn="l" indent="-3429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sz="2000" lang="en-IN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scanf("format string",argument_list); </a:t>
            </a:r>
          </a:p>
          <a:p>
            <a:pPr algn="l" indent="-3429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1" sz="2000" lang="en-IN">
                <a:latin typeface="Times New Roman"/>
                <a:ea typeface="Times New Roman"/>
                <a:cs typeface="Times New Roman"/>
                <a:sym typeface="Times New Roman"/>
              </a:rPr>
              <a:t>format string</a:t>
            </a: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 can be &amp;d (integer), &amp;c (character), &amp;s (string), &amp;f (float) etc </a:t>
            </a:r>
          </a:p>
          <a:p>
            <a:pPr algn="l" indent="-3429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97160" name="Google Shape;321;p18" descr="How To: Best way to draw table in console app (C#) - Stack Overflow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4992524" y="1777297"/>
            <a:ext cx="3457575" cy="1304925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Google Shape;326;p19"/>
          <p:cNvSpPr/>
          <p:nvPr/>
        </p:nvSpPr>
        <p:spPr>
          <a:xfrm>
            <a:off x="304800" y="381000"/>
            <a:ext cx="8001000" cy="5816977"/>
          </a:xfrm>
          <a:prstGeom prst="rect"/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cap="none" sz="3200" i="0" lang="en-IN" strike="noStrike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 to print cube of given number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cap="none" sz="2000" i="0" strike="noStrike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cap="none" sz="2000" i="0" strike="noStrike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cap="none" sz="20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#include&lt;stdio.h&gt;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cap="none" sz="2000" i="0" strike="noStrike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cap="none" sz="20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int main()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cap="none" sz="20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    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cap="none" sz="20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int number;  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cap="none" sz="20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printf("enter a number:");  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cap="none" sz="20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scanf("%d",&amp;number);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cap="none" sz="20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printf("cube of number is:%d ",number*number*number);   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cap="none" sz="20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return 0;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cap="none" sz="20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}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cap="none" sz="20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cap="none" sz="20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</a:t>
            </a:r>
            <a:endParaRPr b="0" cap="none" sz="2000" i="0" strike="noStrike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cap="none" sz="20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 a number: 5 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cap="none" sz="20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cube of number is: 125 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cap="none" sz="2000" i="0" strike="noStrike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3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Google Shape;172;p2"/>
          <p:cNvSpPr txBox="1"/>
          <p:nvPr>
            <p:ph type="title"/>
          </p:nvPr>
        </p:nvSpPr>
        <p:spPr>
          <a:xfrm>
            <a:off x="457200" y="283924"/>
            <a:ext cx="82296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959"/>
              <a:buFont typeface="Calibri"/>
              <a:buNone/>
            </a:pPr>
            <a:br>
              <a:rPr b="1" sz="3959" lang="en-IN">
                <a:solidFill>
                  <a:srgbClr val="002060"/>
                </a:solidFill>
              </a:rPr>
            </a:br>
            <a:r>
              <a:rPr b="1" sz="11500" lang="en-IN">
                <a:solidFill>
                  <a:srgbClr val="FF0000"/>
                </a:solidFill>
              </a:rPr>
              <a:t>C</a:t>
            </a:r>
            <a:r>
              <a:rPr b="1" sz="3959" lang="en-IN">
                <a:solidFill>
                  <a:srgbClr val="002060"/>
                </a:solidFill>
              </a:rPr>
              <a:t> </a:t>
            </a:r>
            <a:r>
              <a:rPr b="1" sz="3959" lang="en-IN" u="sng">
                <a:solidFill>
                  <a:srgbClr val="002060"/>
                </a:solidFill>
              </a:rPr>
              <a:t>PROGRAMMING LANGUAGE </a:t>
            </a:r>
            <a:br>
              <a:rPr b="1" sz="3959" lang="en-IN"/>
            </a:br>
            <a:endParaRPr sz="3959"/>
          </a:p>
        </p:txBody>
      </p:sp>
      <p:sp>
        <p:nvSpPr>
          <p:cNvPr id="1048599" name="Google Shape;173;p2"/>
          <p:cNvSpPr txBox="1"/>
          <p:nvPr>
            <p:ph type="body" idx="1"/>
          </p:nvPr>
        </p:nvSpPr>
        <p:spPr>
          <a:xfrm>
            <a:off x="457200" y="1717283"/>
            <a:ext cx="8229600" cy="4525963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just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2400"/>
              <a:buChar char="•"/>
            </a:pPr>
            <a:r>
              <a:rPr b="1" sz="2400" lang="en-IN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 language</a:t>
            </a:r>
            <a:r>
              <a:rPr sz="2400" lang="en-IN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400" lang="en-IN">
                <a:latin typeface="Times New Roman"/>
                <a:ea typeface="Times New Roman"/>
                <a:cs typeface="Times New Roman"/>
                <a:sym typeface="Times New Roman"/>
              </a:rPr>
              <a:t>Tutorial with programming approach for beginners and professionals, helps you to understand the C language tutorial easily. </a:t>
            </a:r>
          </a:p>
          <a:p>
            <a:pPr algn="just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2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 indent="-342900" lvl="0" marL="3429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sz="2400" lang="en-IN">
                <a:latin typeface="Times New Roman"/>
                <a:ea typeface="Times New Roman"/>
                <a:cs typeface="Times New Roman"/>
                <a:sym typeface="Times New Roman"/>
              </a:rPr>
              <a:t>The C Language is developed by </a:t>
            </a:r>
            <a:r>
              <a:rPr sz="2400" lang="en-IN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Dennis Ritchie </a:t>
            </a:r>
            <a:r>
              <a:rPr sz="2400" lang="en-IN">
                <a:latin typeface="Times New Roman"/>
                <a:ea typeface="Times New Roman"/>
                <a:cs typeface="Times New Roman"/>
                <a:sym typeface="Times New Roman"/>
              </a:rPr>
              <a:t>for creating system applications that directly interact with the </a:t>
            </a:r>
            <a:r>
              <a:rPr sz="2400" lang="en-IN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hardware devices</a:t>
            </a:r>
            <a:r>
              <a:rPr sz="2400" lang="en-IN">
                <a:latin typeface="Times New Roman"/>
                <a:ea typeface="Times New Roman"/>
                <a:cs typeface="Times New Roman"/>
                <a:sym typeface="Times New Roman"/>
              </a:rPr>
              <a:t> such as </a:t>
            </a:r>
            <a:r>
              <a:rPr sz="2400" lang="en-IN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drivers, kernels, </a:t>
            </a:r>
            <a:r>
              <a:rPr sz="2400" lang="en-IN">
                <a:latin typeface="Times New Roman"/>
                <a:ea typeface="Times New Roman"/>
                <a:cs typeface="Times New Roman"/>
                <a:sym typeface="Times New Roman"/>
              </a:rPr>
              <a:t>etc.</a:t>
            </a:r>
          </a:p>
          <a:p>
            <a:pPr algn="just" indent="0" lvl="0" marL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 indent="-342900" lvl="0" marL="3429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sz="2400" lang="en-IN">
                <a:latin typeface="Times New Roman"/>
                <a:ea typeface="Times New Roman"/>
                <a:cs typeface="Times New Roman"/>
                <a:sym typeface="Times New Roman"/>
              </a:rPr>
              <a:t>C programming is considered as the base for other programming languages, that is why it is known as </a:t>
            </a:r>
            <a:r>
              <a:rPr sz="2400" lang="en-IN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mother language</a:t>
            </a:r>
            <a:r>
              <a:rPr sz="2400" lang="en-IN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1397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4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Google Shape;331;p20"/>
          <p:cNvSpPr/>
          <p:nvPr/>
        </p:nvSpPr>
        <p:spPr>
          <a:xfrm>
            <a:off x="762000" y="235670"/>
            <a:ext cx="7391400" cy="6334812"/>
          </a:xfrm>
          <a:prstGeom prst="rect"/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cap="none" sz="3200" i="0" lang="en-IN" strike="noStrike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 to print sum of 2 numbers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cap="none" sz="3200" i="0" strike="noStrike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cap="none" sz="20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#include&lt;stdio.h&gt;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cap="none" sz="20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int main()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cap="none" sz="20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  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cap="none" sz="20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int x=0,y=0,result=0;  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cap="none" sz="20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printf("enter first number:"); 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cap="none" sz="20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scanf("%d",&amp;x);  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cap="none" sz="20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printf("enter second number:");  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cap="none" sz="20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scanf("%d",&amp;y);   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cap="none" sz="20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result=x+y; 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cap="none" sz="20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printf("sum of 2 numbers:%d ",result);   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cap="none" sz="20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return 0; 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cap="none" sz="20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} 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cap="none" sz="2000" i="0" strike="noStrike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cap="none" sz="20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</a:t>
            </a:r>
            <a:endParaRPr b="0" cap="none" sz="2000" i="0" strike="noStrike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cap="none" sz="20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 first number:9 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cap="none" sz="20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 second number:9 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cap="none" sz="20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 of 2 numbers:18 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cap="none" sz="2000" i="0" strike="noStrike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7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Google Shape;336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959"/>
              <a:buFont typeface="Calibri"/>
              <a:buNone/>
            </a:pPr>
            <a:r>
              <a:rPr b="1" sz="4000" lang="en-IN" u="sng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Variables in </a:t>
            </a:r>
            <a:r>
              <a:rPr b="1" sz="6000" lang="en-IN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br>
              <a:rPr b="1" sz="4000" lang="en-IN" u="sng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695" name="Google Shape;337;p21"/>
          <p:cNvSpPr txBox="1"/>
          <p:nvPr>
            <p:ph type="body" idx="1"/>
          </p:nvPr>
        </p:nvSpPr>
        <p:spPr>
          <a:xfrm>
            <a:off x="457200" y="1199562"/>
            <a:ext cx="8229600" cy="4983163"/>
          </a:xfrm>
          <a:prstGeom prst="rect"/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-342900" lvl="0" marL="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b="1" sz="2000" lang="en-IN">
                <a:latin typeface="Times New Roman"/>
                <a:ea typeface="Times New Roman"/>
                <a:cs typeface="Times New Roman"/>
                <a:sym typeface="Times New Roman"/>
              </a:rPr>
              <a:t>variable</a:t>
            </a: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 is a name of the memory location. It is used to store data. Its value can be changed, and it can be reused many times.</a:t>
            </a:r>
          </a:p>
          <a:p>
            <a:pPr algn="l" indent="-342900" lvl="0" marL="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932709"/>
              </a:buClr>
              <a:buSzPts val="2960"/>
              <a:buNone/>
            </a:pPr>
            <a:r>
              <a:rPr sz="2000" lang="en-IN" u="sng">
                <a:solidFill>
                  <a:srgbClr val="932709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Syntax</a:t>
            </a:r>
            <a:r>
              <a:rPr sz="2000" lang="en-IN" u="sng">
                <a:solidFill>
                  <a:srgbClr val="C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000" lang="en-IN" u="sng">
                <a:solidFill>
                  <a:srgbClr val="36609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to declare a variable:-</a:t>
            </a:r>
            <a:endParaRPr sz="2000" u="sng"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B050"/>
              </a:buClr>
              <a:buSzPts val="2960"/>
              <a:buNone/>
            </a:pPr>
            <a:r>
              <a:rPr sz="2000" lang="en-IN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type</a:t>
            </a: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 variable_list; 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  ex :-</a:t>
            </a:r>
          </a:p>
          <a:p>
            <a:pPr algn="l" indent="-342900" lvl="1" marL="80010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960"/>
              <a:buNone/>
            </a:pPr>
            <a:r>
              <a:rPr sz="1600" lang="en-IN">
                <a:latin typeface="Times New Roman"/>
                <a:ea typeface="Times New Roman"/>
                <a:cs typeface="Times New Roman"/>
                <a:sym typeface="Times New Roman"/>
              </a:rPr>
              <a:t>  int a;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1" marL="80010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960"/>
              <a:buNone/>
            </a:pPr>
            <a:r>
              <a:rPr sz="1600" lang="en-IN">
                <a:latin typeface="Times New Roman"/>
                <a:ea typeface="Times New Roman"/>
                <a:cs typeface="Times New Roman"/>
                <a:sym typeface="Times New Roman"/>
              </a:rPr>
              <a:t>  float b;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1" marL="80010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960"/>
              <a:buNone/>
            </a:pPr>
            <a:r>
              <a:rPr sz="1600" lang="en-IN">
                <a:latin typeface="Times New Roman"/>
                <a:ea typeface="Times New Roman"/>
                <a:cs typeface="Times New Roman"/>
                <a:sym typeface="Times New Roman"/>
              </a:rPr>
              <a:t>  char c; </a:t>
            </a:r>
          </a:p>
          <a:p>
            <a:pPr algn="l" indent="-342900" lvl="0" marL="34290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C00000"/>
              </a:buClr>
              <a:buSzPts val="2960"/>
              <a:buNone/>
            </a:pPr>
            <a:r>
              <a:rPr sz="2000" lang="en-IN" u="sng">
                <a:solidFill>
                  <a:srgbClr val="C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Declaring 2 variable of integer type:-</a:t>
            </a:r>
          </a:p>
          <a:p>
            <a:pPr algn="l" indent="-342900" lvl="0" marL="34290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C00000"/>
              </a:buClr>
              <a:buSzPts val="2960"/>
              <a:buNone/>
            </a:pPr>
            <a:r>
              <a:rPr sz="2000" lang="en-IN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</a:t>
            </a: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 variable_list1,</a:t>
            </a:r>
            <a:r>
              <a:rPr sz="2000" lang="en-IN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variable_list2; </a:t>
            </a:r>
          </a:p>
          <a:p>
            <a:pPr algn="l" indent="-342900" lvl="0" marL="34290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Ex :-</a:t>
            </a:r>
          </a:p>
          <a:p>
            <a:pPr algn="l" indent="-342900" lvl="0" marL="34290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        int a=10,b=20;</a:t>
            </a:r>
            <a:endParaRPr sz="20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0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Google Shape;342;p22"/>
          <p:cNvSpPr txBox="1"/>
          <p:nvPr>
            <p:ph type="title"/>
          </p:nvPr>
        </p:nvSpPr>
        <p:spPr>
          <a:xfrm>
            <a:off x="311085" y="533400"/>
            <a:ext cx="8375715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sz="4000" lang="en-IN">
                <a:latin typeface="Times New Roman"/>
                <a:ea typeface="Times New Roman"/>
                <a:cs typeface="Times New Roman"/>
                <a:sym typeface="Times New Roman"/>
              </a:rPr>
              <a:t>RULES FOR DEFINING VARIABLES</a:t>
            </a:r>
            <a:br>
              <a:rPr b="1" sz="4000" lang="en-IN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699" name="Google Shape;343;p2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  <a:noFill/>
          <a:ln w="9525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A variable can have alphabets, digits, and underscore.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A variable name can start with the alphabet, and underscore only. It can't start with a digit.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No whitespace is allowed within the variable name.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A variable name must not be any reserved word or keyword, e.g. int, float, etc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1397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3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Google Shape;348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sz="4000" lang="en-IN" u="sng">
                <a:latin typeface="Times New Roman"/>
                <a:ea typeface="Times New Roman"/>
                <a:cs typeface="Times New Roman"/>
                <a:sym typeface="Times New Roman"/>
              </a:rPr>
              <a:t>Types of Variables in C</a:t>
            </a:r>
            <a:br>
              <a:rPr b="1" sz="4000" lang="en-IN" u="sng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703" name="Google Shape;349;p23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sz="2000" lang="en-IN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There are many types of variables in c: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local variable</a:t>
            </a:r>
          </a:p>
          <a:p>
            <a:pPr algn="l" indent="-3429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global variable</a:t>
            </a:r>
          </a:p>
          <a:p>
            <a:pPr algn="l" indent="-3429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static variable</a:t>
            </a:r>
          </a:p>
          <a:p>
            <a:pPr algn="l" indent="-3429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automatic variable</a:t>
            </a:r>
          </a:p>
          <a:p>
            <a:pPr algn="l" indent="-3429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external variable</a:t>
            </a:r>
          </a:p>
          <a:p>
            <a:pPr algn="l" indent="-1397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6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Google Shape;354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sz="4000" lang="en-IN" u="sng">
                <a:latin typeface="Times New Roman"/>
                <a:ea typeface="Times New Roman"/>
                <a:cs typeface="Times New Roman"/>
                <a:sym typeface="Times New Roman"/>
              </a:rPr>
              <a:t>Local Variable</a:t>
            </a:r>
            <a:br>
              <a:rPr b="1" sz="4000" lang="en-IN" u="sng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707" name="Google Shape;355;p24"/>
          <p:cNvSpPr txBox="1"/>
          <p:nvPr>
            <p:ph type="body" idx="1"/>
          </p:nvPr>
        </p:nvSpPr>
        <p:spPr>
          <a:xfrm>
            <a:off x="457200" y="1219200"/>
            <a:ext cx="7772400" cy="4525963"/>
          </a:xfrm>
          <a:prstGeom prst="rect"/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-342900" lvl="0" marL="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A variable that is declared inside the function or block is called a </a:t>
            </a:r>
            <a:r>
              <a:rPr sz="2000" lang="en-IN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local variable</a:t>
            </a: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It must be declared at the start of the block.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 indent="-342900" lvl="0" marL="34290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void function1()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{  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int x=10;       </a:t>
            </a:r>
            <a:r>
              <a:rPr sz="2000" lang="en-IN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//local variable</a:t>
            </a: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  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}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154940" lvl="0" marL="34290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Google Shape;360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sz="4000" lang="en-IN">
                <a:latin typeface="Times New Roman"/>
                <a:ea typeface="Times New Roman"/>
                <a:cs typeface="Times New Roman"/>
                <a:sym typeface="Times New Roman"/>
              </a:rPr>
              <a:t>Global Variable</a:t>
            </a:r>
            <a:br>
              <a:rPr b="1" sz="4000" lang="en-IN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711" name="Google Shape;361;p25"/>
          <p:cNvSpPr txBox="1"/>
          <p:nvPr>
            <p:ph type="body" idx="1"/>
          </p:nvPr>
        </p:nvSpPr>
        <p:spPr>
          <a:xfrm>
            <a:off x="457200" y="1143000"/>
            <a:ext cx="8229600" cy="5257800"/>
          </a:xfrm>
          <a:prstGeom prst="rect"/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A variable that is declared outside the function or block is called a global variable.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Any function can change the value of the global variable. It is available to all the functions.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1397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1397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      ____________________________________________________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712" name="Google Shape;362;p25"/>
          <p:cNvSpPr/>
          <p:nvPr/>
        </p:nvSpPr>
        <p:spPr>
          <a:xfrm>
            <a:off x="562854" y="4189274"/>
            <a:ext cx="5304546" cy="20313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 value=20;   </a:t>
            </a:r>
            <a:r>
              <a:rPr b="0" cap="none" sz="1800" i="0" lang="en-IN" strike="noStrike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//global variable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void function1()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{  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 x=10;   </a:t>
            </a:r>
            <a:r>
              <a:rPr b="0" cap="none" sz="1800" i="0" lang="en-IN" strike="noStrike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//local variable  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 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cap="none" sz="1800" i="0" strike="noStrike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2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Google Shape;367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sz="4000" lang="en-IN" u="sng">
                <a:latin typeface="Times New Roman"/>
                <a:ea typeface="Times New Roman"/>
                <a:cs typeface="Times New Roman"/>
                <a:sym typeface="Times New Roman"/>
              </a:rPr>
              <a:t>Static Variable</a:t>
            </a:r>
            <a:br>
              <a:rPr b="1" sz="4000" lang="en-IN" u="sng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716" name="Google Shape;368;p26"/>
          <p:cNvSpPr txBox="1"/>
          <p:nvPr>
            <p:ph type="body" idx="1"/>
          </p:nvPr>
        </p:nvSpPr>
        <p:spPr>
          <a:xfrm>
            <a:off x="457200" y="1238054"/>
            <a:ext cx="8229600" cy="5134466"/>
          </a:xfrm>
          <a:prstGeom prst="rect"/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-342900" lvl="0" marL="3429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7"/>
              <a:buChar char="•"/>
            </a:pPr>
            <a:r>
              <a:rPr sz="2137" lang="en-IN"/>
              <a:t>A variable that is declared with the static keyword is called static variable</a:t>
            </a:r>
          </a:p>
          <a:p>
            <a:pPr algn="l" indent="0" lvl="0" marL="0" rtl="0">
              <a:lnSpc>
                <a:spcPct val="8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7"/>
              <a:buNone/>
            </a:pPr>
            <a:r>
              <a:t/>
            </a:r>
            <a:endParaRPr sz="2137"/>
          </a:p>
          <a:p>
            <a:pPr algn="l" indent="0" lvl="0" marL="0" rtl="0">
              <a:lnSpc>
                <a:spcPct val="8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7"/>
              <a:buNone/>
            </a:pPr>
            <a:r>
              <a:t/>
            </a:r>
            <a:endParaRPr sz="2137"/>
          </a:p>
          <a:p>
            <a:pPr algn="l" indent="0" lvl="0" marL="0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ts val="1520"/>
              <a:buNone/>
            </a:pPr>
            <a:r>
              <a:t/>
            </a:r>
            <a:endParaRPr sz="1520"/>
          </a:p>
          <a:p>
            <a:pPr algn="l" indent="-246380" lvl="0" marL="342900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ts val="1520"/>
              <a:buNone/>
            </a:pPr>
            <a:r>
              <a:t/>
            </a:r>
            <a:endParaRPr sz="1520"/>
          </a:p>
          <a:p>
            <a:pPr algn="l" indent="0" lvl="0" marL="0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ts val="1520"/>
              <a:buNone/>
            </a:pPr>
            <a:r>
              <a:t/>
            </a:r>
            <a:endParaRPr sz="1520"/>
          </a:p>
          <a:p>
            <a:pPr algn="l" indent="-246380" lvl="0" marL="342900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ts val="1520"/>
              <a:buNone/>
            </a:pPr>
            <a:r>
              <a:t/>
            </a:r>
            <a:endParaRPr sz="1520"/>
          </a:p>
          <a:p>
            <a:pPr algn="l" indent="-246380" lvl="0" marL="342900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ts val="1520"/>
              <a:buNone/>
            </a:pPr>
            <a:r>
              <a:t/>
            </a:r>
            <a:endParaRPr sz="1520"/>
          </a:p>
          <a:p>
            <a:pPr algn="l" indent="-246380" lvl="0" marL="342900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ts val="1520"/>
              <a:buNone/>
            </a:pPr>
            <a:r>
              <a:t/>
            </a:r>
            <a:endParaRPr sz="1520"/>
          </a:p>
          <a:p>
            <a:pPr algn="l" indent="-246380" lvl="0" marL="342900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ts val="1520"/>
              <a:buNone/>
            </a:pPr>
            <a:r>
              <a:t/>
            </a:r>
            <a:endParaRPr sz="1520"/>
          </a:p>
          <a:p>
            <a:pPr algn="l" indent="-246380" lvl="0" marL="342900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ts val="1520"/>
              <a:buNone/>
            </a:pPr>
            <a:r>
              <a:t/>
            </a:r>
            <a:endParaRPr sz="1520"/>
          </a:p>
          <a:p>
            <a:pPr algn="l" indent="0" lvl="0" marL="0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ts val="1520"/>
              <a:buNone/>
            </a:pPr>
            <a:r>
              <a:t/>
            </a:r>
            <a:endParaRPr sz="1520"/>
          </a:p>
          <a:p>
            <a:pPr algn="l" indent="-210184" lvl="0" marL="342900" rtl="0">
              <a:lnSpc>
                <a:spcPct val="80000"/>
              </a:lnSpc>
              <a:spcBef>
                <a:spcPts val="418"/>
              </a:spcBef>
              <a:spcAft>
                <a:spcPts val="0"/>
              </a:spcAft>
              <a:buClr>
                <a:schemeClr val="dk1"/>
              </a:buClr>
              <a:buSzPts val="2090"/>
              <a:buNone/>
            </a:pPr>
            <a:r>
              <a:t/>
            </a:r>
            <a:endParaRPr sz="2090"/>
          </a:p>
          <a:p>
            <a:pPr algn="l" indent="-342900" lvl="0" marL="342900" rtl="0">
              <a:lnSpc>
                <a:spcPct val="80000"/>
              </a:lnSpc>
              <a:spcBef>
                <a:spcPts val="418"/>
              </a:spcBef>
              <a:spcAft>
                <a:spcPts val="0"/>
              </a:spcAft>
              <a:buClr>
                <a:schemeClr val="dk1"/>
              </a:buClr>
              <a:buSzPts val="2090"/>
              <a:buChar char="•"/>
            </a:pPr>
            <a:r>
              <a:rPr sz="2090" lang="en-IN"/>
              <a:t> If you call this function many times, the </a:t>
            </a:r>
            <a:r>
              <a:rPr b="1" sz="2090" lang="en-IN"/>
              <a:t>local variable will print the same value</a:t>
            </a:r>
            <a:r>
              <a:rPr sz="2090" lang="en-IN"/>
              <a:t> for each function call, e.g, 11,11,11 and so on. </a:t>
            </a:r>
          </a:p>
          <a:p>
            <a:pPr algn="l" indent="-342900" lvl="0" marL="342900" rtl="0">
              <a:lnSpc>
                <a:spcPct val="80000"/>
              </a:lnSpc>
              <a:spcBef>
                <a:spcPts val="418"/>
              </a:spcBef>
              <a:spcAft>
                <a:spcPts val="0"/>
              </a:spcAft>
              <a:buClr>
                <a:schemeClr val="dk1"/>
              </a:buClr>
              <a:buSzPts val="2090"/>
              <a:buChar char="•"/>
            </a:pPr>
            <a:r>
              <a:rPr sz="2090" lang="en-IN"/>
              <a:t>But the </a:t>
            </a:r>
            <a:r>
              <a:rPr b="1" sz="2090" lang="en-IN"/>
              <a:t>static variable will print the incremented value</a:t>
            </a:r>
            <a:r>
              <a:rPr sz="2090" lang="en-IN"/>
              <a:t> in each function call, e.g. 11, 12, 13 and so on</a:t>
            </a:r>
          </a:p>
        </p:txBody>
      </p:sp>
      <p:sp>
        <p:nvSpPr>
          <p:cNvPr id="1048717" name="Google Shape;369;p26"/>
          <p:cNvSpPr/>
          <p:nvPr/>
        </p:nvSpPr>
        <p:spPr>
          <a:xfrm>
            <a:off x="457199" y="2133600"/>
            <a:ext cx="8229599" cy="2308324"/>
          </a:xfrm>
          <a:prstGeom prst="rect"/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sz="1800" i="0" strike="noStrike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void function1()</a:t>
            </a: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{  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 x=10;//local variable  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static int y=10;//static variable  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x=x+1;  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y=y+1;  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printf("%d,%d",x,y);  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 __________________________________________________________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5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Google Shape;374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sz="4000" lang="en-IN" u="sng">
                <a:latin typeface="Times New Roman"/>
                <a:ea typeface="Times New Roman"/>
                <a:cs typeface="Times New Roman"/>
                <a:sym typeface="Times New Roman"/>
              </a:rPr>
              <a:t>Automatic Variable</a:t>
            </a:r>
            <a:br>
              <a:rPr b="1" sz="4000" lang="en-IN" u="sng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721" name="Google Shape;375;p27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  <a:noFill/>
          <a:ln w="9525" cap="flat" cmpd="sng">
            <a:solidFill>
              <a:srgbClr val="953734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All variables in C that are declared inside the block, are automatic variables by default.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We can explicitly declare an automatic variable using </a:t>
            </a:r>
            <a:r>
              <a:rPr b="1" sz="2000" lang="en-IN">
                <a:latin typeface="Times New Roman"/>
                <a:ea typeface="Times New Roman"/>
                <a:cs typeface="Times New Roman"/>
                <a:sym typeface="Times New Roman"/>
              </a:rPr>
              <a:t>auto keyword</a:t>
            </a: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_____________________________________________________________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722" name="Google Shape;376;p27"/>
          <p:cNvSpPr/>
          <p:nvPr/>
        </p:nvSpPr>
        <p:spPr>
          <a:xfrm>
            <a:off x="1219200" y="3641973"/>
            <a:ext cx="6172200" cy="1754326"/>
          </a:xfrm>
          <a:prstGeom prst="rect"/>
          <a:noFill/>
          <a:ln w="9525" cap="flat" cmpd="sng">
            <a:solidFill>
              <a:srgbClr val="D99593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void main() 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{  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 x=10;  </a:t>
            </a:r>
            <a:r>
              <a:rPr b="0" cap="none" sz="1800" i="0" lang="en-IN" strike="noStrike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//local variable (also automatic) </a:t>
            </a: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 int y=20;  </a:t>
            </a:r>
            <a:r>
              <a:rPr b="0" cap="none" sz="1800" i="0" lang="en-IN" strike="noStrike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//automatic variable</a:t>
            </a: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 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cap="none" sz="1800" i="0" strike="noStrike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208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Google Shape;381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sz="3959" lang="en-IN"/>
              <a:t>External Variable</a:t>
            </a:r>
            <a:br>
              <a:rPr b="1" sz="3959" lang="en-IN"/>
            </a:br>
            <a:endParaRPr sz="3959"/>
          </a:p>
        </p:txBody>
      </p:sp>
      <p:sp>
        <p:nvSpPr>
          <p:cNvPr id="1048726" name="Google Shape;382;p28"/>
          <p:cNvSpPr txBox="1"/>
          <p:nvPr>
            <p:ph type="body" idx="1"/>
          </p:nvPr>
        </p:nvSpPr>
        <p:spPr>
          <a:xfrm>
            <a:off x="457200" y="1066800"/>
            <a:ext cx="8229600" cy="4875600"/>
          </a:xfrm>
          <a:prstGeom prst="rect"/>
          <a:noFill/>
          <a:ln w="9525" cap="flat" cmpd="sng">
            <a:solidFill>
              <a:srgbClr val="92CCDC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We can share a variable in multiple C source files by using an external variable.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 To declare an external variable, you need to use </a:t>
            </a:r>
            <a:r>
              <a:rPr b="1" sz="2000" lang="en-IN">
                <a:latin typeface="Times New Roman"/>
                <a:ea typeface="Times New Roman"/>
                <a:cs typeface="Times New Roman"/>
                <a:sym typeface="Times New Roman"/>
              </a:rPr>
              <a:t>extern keyword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myfile.h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extern int x=10;//external variable (also global)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727" name="Google Shape;383;p28"/>
          <p:cNvSpPr/>
          <p:nvPr/>
        </p:nvSpPr>
        <p:spPr>
          <a:xfrm>
            <a:off x="1414021" y="3883843"/>
            <a:ext cx="5797483" cy="1647004"/>
          </a:xfrm>
          <a:prstGeom prst="rect"/>
          <a:noFill/>
          <a:ln w="9525" cap="flat" cmpd="sng">
            <a:solidFill>
              <a:srgbClr val="D99593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#include "myfile.h"  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#include &lt;stdio.h&gt;  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void printValue()</a:t>
            </a: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{  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printf("Global variable: %d", global_variable);  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  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Google Shape;388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</a:p>
        </p:txBody>
      </p:sp>
      <p:sp>
        <p:nvSpPr>
          <p:cNvPr id="1048731" name="Google Shape;389;p29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-228600" lvl="0" marL="45720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</a:p>
        </p:txBody>
      </p:sp>
      <p:pic>
        <p:nvPicPr>
          <p:cNvPr id="2097161" name="Google Shape;390;p29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2171" t="7747" r="11542" b="3075"/>
          <a:stretch>
            <a:fillRect/>
          </a:stretch>
        </p:blipFill>
        <p:spPr>
          <a:xfrm>
            <a:off x="430306" y="274639"/>
            <a:ext cx="8310283" cy="6308724"/>
          </a:xfrm>
          <a:prstGeom prst="rect"/>
          <a:noFill/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6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Google Shape;178;p3"/>
          <p:cNvSpPr txBox="1"/>
          <p:nvPr>
            <p:ph type="title"/>
          </p:nvPr>
        </p:nvSpPr>
        <p:spPr>
          <a:xfrm>
            <a:off x="0" y="533400"/>
            <a:ext cx="91440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b="1" sz="2800" lang="en-IN" u="sng">
                <a:latin typeface="Times New Roman"/>
                <a:ea typeface="Times New Roman"/>
                <a:cs typeface="Times New Roman"/>
                <a:sym typeface="Times New Roman"/>
              </a:rPr>
              <a:t>IT CAN BE DEFINED BY THE FOLLOWING WAYS</a:t>
            </a:r>
            <a:br>
              <a:rPr sz="3959" lang="en-IN" u="sng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959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603" name="Google Shape;179;p3"/>
          <p:cNvSpPr txBox="1"/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IN">
                <a:latin typeface="Times New Roman"/>
                <a:ea typeface="Times New Roman"/>
                <a:cs typeface="Times New Roman"/>
                <a:sym typeface="Times New Roman"/>
              </a:rPr>
              <a:t>Mother language.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IN">
                <a:latin typeface="Times New Roman"/>
                <a:ea typeface="Times New Roman"/>
                <a:cs typeface="Times New Roman"/>
                <a:sym typeface="Times New Roman"/>
              </a:rPr>
              <a:t>System programming language.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IN">
                <a:latin typeface="Times New Roman"/>
                <a:ea typeface="Times New Roman"/>
                <a:cs typeface="Times New Roman"/>
                <a:sym typeface="Times New Roman"/>
              </a:rPr>
              <a:t>Procedure-oriented programming language.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IN">
                <a:latin typeface="Times New Roman"/>
                <a:ea typeface="Times New Roman"/>
                <a:cs typeface="Times New Roman"/>
                <a:sym typeface="Times New Roman"/>
              </a:rPr>
              <a:t>Structured programming language.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IN">
                <a:latin typeface="Times New Roman"/>
                <a:ea typeface="Times New Roman"/>
                <a:cs typeface="Times New Roman"/>
                <a:sym typeface="Times New Roman"/>
              </a:rPr>
              <a:t>Mid-level programming language.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Google Shape;395;p30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142025" y="1113075"/>
            <a:ext cx="8859950" cy="4452325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7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Google Shape;400;p31"/>
          <p:cNvSpPr txBox="1"/>
          <p:nvPr>
            <p:ph type="title"/>
          </p:nvPr>
        </p:nvSpPr>
        <p:spPr>
          <a:xfrm>
            <a:off x="457200" y="847316"/>
            <a:ext cx="8229600" cy="570322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sz="3959" lang="en-IN" u="sng">
                <a:latin typeface="Times New Roman"/>
                <a:ea typeface="Times New Roman"/>
                <a:cs typeface="Times New Roman"/>
                <a:sym typeface="Times New Roman"/>
              </a:rPr>
              <a:t>Data Types in </a:t>
            </a:r>
            <a:r>
              <a:rPr b="1" sz="3959" lang="en-IN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br>
              <a:rPr b="1" sz="3959" lang="en-IN" u="sng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sz="3959" lang="en-IN" u="sng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959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4194305" name="Google Shape;401;p31"/>
          <p:cNvGraphicFramePr>
            <a:graphicFrameLocks/>
          </p:cNvGraphicFramePr>
          <p:nvPr/>
        </p:nvGraphicFramePr>
        <p:xfrm>
          <a:off x="457200" y="4724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{0F0CA5AD-656D-4DCF-80EB-4C017B96CEAA}</a:tableStyleId>
              </a:tblPr>
              <a:tblGrid>
                <a:gridCol w="4114800"/>
                <a:gridCol w="4114800"/>
              </a:tblGrid>
              <a:tr h="335275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cap="none" sz="20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Types</a:t>
                      </a:r>
                      <a:endParaRPr cap="none" sz="2000" strike="noStrike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cap="none" sz="20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Data Types</a:t>
                      </a:r>
                      <a:endParaRPr cap="none" sz="2000" strike="noStrike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335275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cap="none" sz="20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Basic Data Type</a:t>
                      </a:r>
                      <a:endParaRPr cap="none" sz="2000" strike="noStrike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cap="none" sz="20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int, char, float, double</a:t>
                      </a:r>
                      <a:endParaRPr cap="none" sz="2000" strike="noStrike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335275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cap="none" sz="20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Derived Data Type</a:t>
                      </a:r>
                      <a:endParaRPr cap="none" sz="2000" strike="noStrike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cap="none" sz="20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array, pointer, structure, union</a:t>
                      </a:r>
                      <a:endParaRPr cap="none" sz="2000" strike="noStrike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335275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cap="none" sz="20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Enumeration Data Type</a:t>
                      </a:r>
                      <a:endParaRPr cap="none" sz="2000" strike="noStrike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cap="none" sz="20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enum</a:t>
                      </a:r>
                      <a:endParaRPr cap="none" sz="2000" strike="noStrike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335275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cap="none" sz="20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Void Data Type</a:t>
                      </a:r>
                      <a:endParaRPr cap="none" sz="2000" strike="noStrike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cap="none" sz="20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void</a:t>
                      </a:r>
                      <a:endParaRPr cap="none" sz="2000" strike="noStrike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048737" name="Google Shape;402;p31"/>
          <p:cNvSpPr/>
          <p:nvPr/>
        </p:nvSpPr>
        <p:spPr>
          <a:xfrm>
            <a:off x="782425" y="847316"/>
            <a:ext cx="7579150" cy="1981251"/>
          </a:xfrm>
          <a:prstGeom prst="rect"/>
          <a:noFill/>
          <a:ln w="9525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-215900" lvl="0" marL="3429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cap="none" sz="2000" i="0" strike="noStrike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cap="none" sz="1600" i="0" lang="en-IN" strike="noStrike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 language data types are defined as the data storage format that a variable can store a data to perform a specific operation.</a:t>
            </a:r>
            <a:endParaRPr b="0" cap="none" sz="1600" i="0" strike="noStrike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cap="none" sz="1600" i="0" strike="noStrike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cap="none" sz="1600" i="0" lang="en-IN" strike="noStrike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types are used to define a variable before to use in a program.</a:t>
            </a:r>
            <a:endParaRPr b="0" cap="none" sz="1600" i="0" strike="noStrike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241300" lvl="0" marL="3429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cap="none" sz="1600" i="0" strike="noStrike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cap="none" sz="1600" i="0" lang="en-IN" strike="noStrike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Size of variable, constant and array are determined by data types.</a:t>
            </a:r>
            <a:endParaRPr b="0" cap="none" sz="1600" i="0" strike="noStrike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 indent="-228600" lvl="0" marL="3429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cap="none" sz="2000" i="0" strike="noStrike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97163" name="Google Shape;403;p31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1219200" y="2946925"/>
            <a:ext cx="6030012" cy="1700489"/>
          </a:xfrm>
          <a:prstGeom prst="rect"/>
          <a:solidFill>
            <a:srgbClr val="D6E3BC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419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0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Google Shape;408;p32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1" y="0"/>
            <a:ext cx="9144000" cy="6858000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3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Google Shape;413;p3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0" y="30480"/>
            <a:ext cx="9144000" cy="6827520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6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Google Shape;418;p34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0" y="0"/>
            <a:ext cx="9144000" cy="6858000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9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6" name="Google Shape;423;p35"/>
          <p:cNvGraphicFramePr>
            <a:graphicFrameLocks/>
          </p:cNvGraphicFramePr>
          <p:nvPr/>
        </p:nvGraphicFramePr>
        <p:xfrm>
          <a:off x="609600" y="15239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{0F0CA5AD-656D-4DCF-80EB-4C017B96CEAA}</a:tableStyleId>
              </a:tblPr>
              <a:tblGrid>
                <a:gridCol w="2717800"/>
                <a:gridCol w="2717800"/>
                <a:gridCol w="2717800"/>
              </a:tblGrid>
              <a:tr h="238275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sz="1100" lang="en-IN" strike="noStrike" u="none"/>
                        <a:t>Data Types</a:t>
                      </a:r>
                      <a:endParaRPr cap="none" sz="14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sz="1100" lang="en-IN" strike="noStrike" u="none"/>
                        <a:t>Memory Size</a:t>
                      </a:r>
                      <a:endParaRPr cap="none" sz="14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sz="1100" lang="en-IN" strike="noStrike" u="none"/>
                        <a:t>Range</a:t>
                      </a:r>
                      <a:endParaRPr cap="none" sz="14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238275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cap="none" sz="1100" lang="en-IN" strike="noStrike" u="none"/>
                        <a:t>char</a:t>
                      </a:r>
                      <a:endParaRPr cap="none" sz="11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sz="1100" lang="en-IN" strike="noStrike" u="none"/>
                        <a:t>1 byte</a:t>
                      </a:r>
                      <a:endParaRPr cap="none" sz="14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sz="1100" lang="en-IN" strike="noStrike" u="none"/>
                        <a:t>−128 to 127</a:t>
                      </a:r>
                      <a:endParaRPr cap="none" sz="14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238275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sz="1100" lang="en-IN" strike="noStrike" u="none"/>
                        <a:t>signed char</a:t>
                      </a:r>
                      <a:endParaRPr cap="none" sz="14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sz="1100" lang="en-IN" strike="noStrike" u="none"/>
                        <a:t>1 byte</a:t>
                      </a:r>
                      <a:endParaRPr cap="none" sz="14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sz="1100" lang="en-IN" strike="noStrike" u="none"/>
                        <a:t>−128 to 127</a:t>
                      </a:r>
                      <a:endParaRPr cap="none" sz="14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238275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sz="1100" lang="en-IN" strike="noStrike" u="none"/>
                        <a:t>unsigned char</a:t>
                      </a:r>
                      <a:endParaRPr cap="none" sz="14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sz="1100" lang="en-IN" strike="noStrike" u="none"/>
                        <a:t>1 byte</a:t>
                      </a:r>
                      <a:endParaRPr cap="none" sz="14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sz="1100" lang="en-IN" strike="noStrike" u="none"/>
                        <a:t>0 to 255</a:t>
                      </a:r>
                      <a:endParaRPr cap="none" sz="14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238275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cap="none" sz="1100" lang="en-IN" strike="noStrike" u="none"/>
                        <a:t>short</a:t>
                      </a:r>
                      <a:endParaRPr cap="none" sz="11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sz="1100" lang="en-IN" strike="noStrike" u="none"/>
                        <a:t>2 byte</a:t>
                      </a:r>
                      <a:endParaRPr cap="none" sz="14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sz="1100" lang="en-IN" strike="noStrike" u="none"/>
                        <a:t>−32,768 to 32,767</a:t>
                      </a:r>
                      <a:endParaRPr cap="none" sz="14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238275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sz="1100" lang="en-IN" strike="noStrike" u="none"/>
                        <a:t>signed short</a:t>
                      </a:r>
                      <a:endParaRPr cap="none" sz="14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sz="1100" lang="en-IN" strike="noStrike" u="none"/>
                        <a:t>2 byte</a:t>
                      </a:r>
                      <a:endParaRPr cap="none" sz="14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sz="1100" lang="en-IN" strike="noStrike" u="none"/>
                        <a:t>−32,768 to 32,767</a:t>
                      </a:r>
                      <a:endParaRPr cap="none" sz="14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238275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sz="1100" lang="en-IN" strike="noStrike" u="none"/>
                        <a:t>unsigned short</a:t>
                      </a:r>
                      <a:endParaRPr cap="none" sz="14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sz="1100" lang="en-IN" strike="noStrike" u="none"/>
                        <a:t>2 byte</a:t>
                      </a:r>
                      <a:endParaRPr cap="none" sz="14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sz="1100" lang="en-IN" strike="noStrike" u="none"/>
                        <a:t>0 to 65,535</a:t>
                      </a:r>
                      <a:endParaRPr cap="none" sz="14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238275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cap="none" sz="1100" lang="en-IN" strike="noStrike" u="none"/>
                        <a:t>int</a:t>
                      </a:r>
                      <a:endParaRPr cap="none" sz="11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sz="1100" lang="en-IN" strike="noStrike" u="none"/>
                        <a:t>2 byte</a:t>
                      </a:r>
                      <a:endParaRPr cap="none" sz="14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sz="1100" lang="en-IN" strike="noStrike" u="none"/>
                        <a:t>−32,768 to 32,767</a:t>
                      </a:r>
                      <a:endParaRPr cap="none" sz="14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238275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sz="1100" lang="en-IN" strike="noStrike" u="none"/>
                        <a:t>signed int</a:t>
                      </a:r>
                      <a:endParaRPr cap="none" sz="11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sz="1100" lang="en-IN" strike="noStrike" u="none"/>
                        <a:t>2 byte</a:t>
                      </a:r>
                      <a:endParaRPr cap="none" sz="14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sz="1100" lang="en-IN" strike="noStrike" u="none"/>
                        <a:t>−32,768 to 32,767</a:t>
                      </a:r>
                      <a:endParaRPr cap="none" sz="14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238275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sz="1100" lang="en-IN" strike="noStrike" u="none"/>
                        <a:t>unsigned int</a:t>
                      </a:r>
                      <a:endParaRPr cap="none" sz="14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sz="1100" lang="en-IN" strike="noStrike" u="none"/>
                        <a:t>2 byte</a:t>
                      </a:r>
                      <a:endParaRPr cap="none" sz="14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sz="1100" lang="en-IN" strike="noStrike" u="none"/>
                        <a:t>0 to 65,535</a:t>
                      </a:r>
                      <a:endParaRPr cap="none" sz="14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238275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cap="none" sz="1100" lang="en-IN" strike="noStrike" u="none"/>
                        <a:t>short int</a:t>
                      </a:r>
                      <a:endParaRPr cap="none" sz="11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sz="1100" lang="en-IN" strike="noStrike" u="none"/>
                        <a:t>2 byte</a:t>
                      </a:r>
                      <a:endParaRPr cap="none" sz="14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sz="1100" lang="en-IN" strike="noStrike" u="none"/>
                        <a:t>−32,768 to 32,767</a:t>
                      </a:r>
                      <a:endParaRPr cap="none" sz="14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238275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sz="1100" lang="en-IN" strike="noStrike" u="none"/>
                        <a:t>signed short int</a:t>
                      </a:r>
                      <a:endParaRPr cap="none" sz="14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sz="1100" lang="en-IN" strike="noStrike" u="none"/>
                        <a:t>2 byte</a:t>
                      </a:r>
                      <a:endParaRPr cap="none" sz="14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sz="1100" lang="en-IN" strike="noStrike" u="none"/>
                        <a:t>−32,768 to 32,767</a:t>
                      </a:r>
                      <a:endParaRPr cap="none" sz="14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238275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sz="1100" lang="en-IN" strike="noStrike" u="none"/>
                        <a:t>unsigned short int</a:t>
                      </a:r>
                      <a:endParaRPr cap="none" sz="14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sz="1100" lang="en-IN" strike="noStrike" u="none"/>
                        <a:t>2 byte</a:t>
                      </a:r>
                      <a:endParaRPr cap="none" sz="14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sz="1100" lang="en-IN" strike="noStrike" u="none"/>
                        <a:t>0 to 65,535</a:t>
                      </a:r>
                      <a:endParaRPr cap="none" sz="14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13125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cap="none" sz="1100" lang="en-IN" strike="noStrike" u="none"/>
                        <a:t>long int</a:t>
                      </a:r>
                      <a:endParaRPr cap="none" sz="11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sz="1100" lang="en-IN" strike="noStrike" u="none"/>
                        <a:t>4 byte</a:t>
                      </a:r>
                      <a:endParaRPr cap="none" sz="14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sz="1100" lang="en-IN" strike="noStrike" u="none"/>
                        <a:t>-2,147,483,648 to 2,147,483,647</a:t>
                      </a:r>
                      <a:endParaRPr cap="none" sz="14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13125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sz="1100" lang="en-IN" strike="noStrike" u="none"/>
                        <a:t>signed long int</a:t>
                      </a:r>
                      <a:endParaRPr cap="none" sz="14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sz="1100" lang="en-IN" strike="noStrike" u="none"/>
                        <a:t>4 byte</a:t>
                      </a:r>
                      <a:endParaRPr cap="none" sz="14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sz="1100" lang="en-IN" strike="noStrike" u="none"/>
                        <a:t>-2,147,483,648 to 2,147,483,647</a:t>
                      </a:r>
                      <a:endParaRPr cap="none" sz="14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238275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sz="1100" lang="en-IN" strike="noStrike" u="none"/>
                        <a:t>unsigned long int</a:t>
                      </a:r>
                      <a:endParaRPr cap="none" sz="14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sz="1100" lang="en-IN" strike="noStrike" u="none"/>
                        <a:t>4 byte</a:t>
                      </a:r>
                      <a:endParaRPr cap="none" sz="14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sz="1100" lang="en-IN" strike="noStrike" u="none"/>
                        <a:t>0 to 4,294,967,295</a:t>
                      </a:r>
                      <a:endParaRPr cap="none" sz="14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238275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cap="none" sz="1100" lang="en-IN" strike="noStrike" u="none"/>
                        <a:t>float</a:t>
                      </a:r>
                      <a:endParaRPr cap="none" sz="11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sz="1100" lang="en-IN" strike="noStrike" u="none"/>
                        <a:t>4 byte</a:t>
                      </a:r>
                      <a:endParaRPr cap="none" sz="14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cap="none" sz="11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238275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cap="none" sz="1100" lang="en-IN" strike="noStrike" u="none"/>
                        <a:t>double</a:t>
                      </a:r>
                      <a:endParaRPr cap="none" sz="11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sz="1100" lang="en-IN" strike="noStrike" u="none"/>
                        <a:t>8 byte</a:t>
                      </a:r>
                      <a:endParaRPr cap="none" sz="14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cap="none" sz="11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238275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cap="none" sz="1100" lang="en-IN" strike="noStrike" u="none"/>
                        <a:t>long double</a:t>
                      </a:r>
                      <a:endParaRPr cap="none" sz="11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sz="1100" lang="en-IN" strike="noStrike" u="none"/>
                        <a:t>10 byte</a:t>
                      </a:r>
                      <a:endParaRPr cap="none" sz="1400" strike="noStrike" u="none"/>
                    </a:p>
                  </a:txBody>
                  <a:tcPr marL="55200" marR="55200" marT="27600" marB="27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cap="none" sz="1100" strike="noStrike" u="none"/>
                    </a:p>
                  </a:txBody>
                  <a:tcPr marL="55200" marR="55200" marT="27600" marB="276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048746" name="Google Shape;424;p35"/>
          <p:cNvSpPr/>
          <p:nvPr/>
        </p:nvSpPr>
        <p:spPr>
          <a:xfrm>
            <a:off x="228600" y="84841"/>
            <a:ext cx="8683792" cy="1210559"/>
          </a:xfrm>
          <a:prstGeom prst="rect"/>
          <a:noFill/>
          <a:ln w="9525" cap="flat" cmpd="sng">
            <a:solidFill>
              <a:srgbClr val="17365D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cap="none" sz="2000" i="0" lang="en-IN" strike="noStrike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memory size of the basic data types may change according to 32 or 64-bit operating system.</a:t>
            </a:r>
            <a:endParaRPr b="0" cap="none" sz="2000" i="0" strike="noStrike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cap="none" sz="2000" i="0" lang="en-IN" strike="noStrike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Let's see the </a:t>
            </a:r>
            <a:r>
              <a:rPr b="1" cap="none" sz="2000" i="1" lang="en-IN" strike="noStrike" u="sng">
                <a:solidFill>
                  <a:srgbClr val="0F24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basic data types</a:t>
            </a:r>
            <a:r>
              <a:rPr b="0" cap="none" sz="2000" i="0" lang="en-IN" strike="noStrike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cap="none" sz="2000" i="0" lang="en-IN" strike="noStrike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Its size is given </a:t>
            </a:r>
            <a:r>
              <a:rPr b="1" cap="none" sz="2000" i="0" lang="en-IN" strike="noStrike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according to 32-bit architecture</a:t>
            </a:r>
            <a:r>
              <a:rPr b="0" cap="none" sz="2000" i="0" lang="en-IN" strike="noStrike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cap="none" sz="2000" i="0" strike="noStrike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419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2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Google Shape;429;p36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0" y="1066800"/>
            <a:ext cx="9144000" cy="3962400"/>
          </a:xfrm>
          <a:prstGeom prst="rect"/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09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5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Google Shape;434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sz="3959" lang="en-IN"/>
              <a:t>Keywords in C</a:t>
            </a:r>
            <a:br>
              <a:rPr b="1" sz="3959" lang="en-IN"/>
            </a:br>
            <a:endParaRPr sz="3959"/>
          </a:p>
        </p:txBody>
      </p:sp>
      <p:sp>
        <p:nvSpPr>
          <p:cNvPr id="1048752" name="Google Shape;435;p37"/>
          <p:cNvSpPr txBox="1"/>
          <p:nvPr>
            <p:ph type="body" idx="1"/>
          </p:nvPr>
        </p:nvSpPr>
        <p:spPr>
          <a:xfrm>
            <a:off x="113116" y="1143000"/>
            <a:ext cx="8917767" cy="2011721"/>
          </a:xfrm>
          <a:prstGeom prst="rect"/>
          <a:noFill/>
          <a:ln w="127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A keyword is a </a:t>
            </a:r>
            <a:r>
              <a:rPr b="1" sz="2000" lang="en-IN">
                <a:latin typeface="Times New Roman"/>
                <a:ea typeface="Times New Roman"/>
                <a:cs typeface="Times New Roman"/>
                <a:sym typeface="Times New Roman"/>
              </a:rPr>
              <a:t>reserved word</a:t>
            </a: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. You cannot use it as a variable name, constant name, etc. There are only 32 reserved words (keywords) in the C language.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sz="2000" lang="en-IN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list of 32 keywords in the c language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4194307" name="Google Shape;436;p37"/>
          <p:cNvGraphicFramePr>
            <a:graphicFrameLocks/>
          </p:cNvGraphicFramePr>
          <p:nvPr/>
        </p:nvGraphicFramePr>
        <p:xfrm>
          <a:off x="94268" y="33182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{0F0CA5AD-656D-4DCF-80EB-4C017B96CEAA}</a:tableStyleId>
              </a:tblPr>
              <a:tblGrid>
                <a:gridCol w="1117075"/>
                <a:gridCol w="1117075"/>
                <a:gridCol w="1117075"/>
                <a:gridCol w="1117075"/>
                <a:gridCol w="1117075"/>
                <a:gridCol w="1117075"/>
                <a:gridCol w="1117075"/>
                <a:gridCol w="1117075"/>
              </a:tblGrid>
              <a:tr h="902825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sz="1800" lang="en-IN" strike="noStrike" u="none"/>
                        <a:t>auto</a:t>
                      </a:r>
                      <a:endParaRPr cap="none" sz="1400" strike="noStrike" u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sz="1800" lang="en-IN" strike="noStrike" u="none"/>
                        <a:t>break</a:t>
                      </a:r>
                      <a:endParaRPr cap="none" sz="1400" strike="noStrike" u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sz="1800" lang="en-IN" strike="noStrike" u="none"/>
                        <a:t>case</a:t>
                      </a:r>
                      <a:endParaRPr cap="none" sz="1400" strike="noStrike" u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sz="1800" lang="en-IN" strike="noStrike" u="none"/>
                        <a:t>char</a:t>
                      </a:r>
                      <a:endParaRPr cap="none" sz="1400" strike="noStrike" u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sz="1800" lang="en-IN" strike="noStrike" u="none"/>
                        <a:t>const</a:t>
                      </a:r>
                      <a:endParaRPr cap="none" sz="1400" strike="noStrike" u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sz="1800" lang="en-IN" strike="noStrike" u="none"/>
                        <a:t>continue</a:t>
                      </a:r>
                      <a:endParaRPr cap="none" sz="1400" strike="noStrike" u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sz="1800" lang="en-IN" strike="noStrike" u="none"/>
                        <a:t>default</a:t>
                      </a:r>
                      <a:endParaRPr cap="none" sz="1400" strike="noStrike" u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sz="1800" lang="en-IN" strike="noStrike" u="none"/>
                        <a:t>do</a:t>
                      </a:r>
                      <a:endParaRPr cap="none" sz="1400" strike="noStrike" u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515900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sz="1800" lang="en-IN" strike="noStrike" u="none"/>
                        <a:t>double </a:t>
                      </a:r>
                      <a:endParaRPr cap="none" sz="1400" strike="noStrike" u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sz="1800" lang="en-IN" strike="noStrike" u="none"/>
                        <a:t>else </a:t>
                      </a:r>
                      <a:endParaRPr cap="none" sz="1400" strike="noStrike" u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sz="1800" lang="en-IN" strike="noStrike" u="none"/>
                        <a:t>enum </a:t>
                      </a:r>
                      <a:endParaRPr cap="none" sz="1400" strike="noStrike" u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sz="1800" lang="en-IN" strike="noStrike" u="none"/>
                        <a:t>extern</a:t>
                      </a:r>
                      <a:endParaRPr cap="none" sz="1400" strike="noStrike" u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sz="1800" lang="en-IN" strike="noStrike" u="none"/>
                        <a:t>float</a:t>
                      </a:r>
                      <a:endParaRPr cap="none" sz="1400" strike="noStrike" u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sz="1800" lang="en-IN" strike="noStrike" u="none"/>
                        <a:t>for</a:t>
                      </a:r>
                      <a:endParaRPr cap="none" sz="1400" strike="noStrike" u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sz="1800" lang="en-IN" strike="noStrike" u="none"/>
                        <a:t>goto</a:t>
                      </a:r>
                      <a:endParaRPr cap="none" sz="1400" strike="noStrike" u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sz="1800" lang="en-IN" strike="noStrike" u="none"/>
                        <a:t>if</a:t>
                      </a:r>
                      <a:endParaRPr cap="none" sz="1400" strike="noStrike" u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515900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sz="1800" lang="en-IN" strike="noStrike" u="none"/>
                        <a:t>int </a:t>
                      </a:r>
                      <a:endParaRPr cap="none" sz="1400" strike="noStrike" u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sz="1800" lang="en-IN" strike="noStrike" u="none"/>
                        <a:t>long</a:t>
                      </a:r>
                      <a:endParaRPr cap="none" sz="1400" strike="noStrike" u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sz="1800" lang="en-IN" strike="noStrike" u="none"/>
                        <a:t>register</a:t>
                      </a:r>
                      <a:endParaRPr cap="none" sz="1400" strike="noStrike" u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sz="1800" lang="en-IN" strike="noStrike" u="none"/>
                        <a:t>return</a:t>
                      </a:r>
                      <a:endParaRPr cap="none" sz="1400" strike="noStrike" u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sz="1800" lang="en-IN" strike="noStrike" u="none"/>
                        <a:t>short</a:t>
                      </a:r>
                      <a:endParaRPr cap="none" sz="1400" strike="noStrike" u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sz="1800" lang="en-IN" strike="noStrike" u="none"/>
                        <a:t>signed</a:t>
                      </a:r>
                      <a:endParaRPr cap="none" sz="1400" strike="noStrike" u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sz="1800" lang="en-IN" strike="noStrike" u="none"/>
                        <a:t>sizeof</a:t>
                      </a:r>
                      <a:endParaRPr cap="none" sz="1800" strike="noStrike" u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sz="1800" lang="en-IN" strike="noStrike" u="none"/>
                        <a:t>static</a:t>
                      </a:r>
                      <a:endParaRPr cap="none" sz="1400" strike="noStrike" u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902825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sz="1800" lang="en-IN" strike="noStrike" u="none"/>
                        <a:t>struct</a:t>
                      </a:r>
                      <a:endParaRPr cap="none" sz="1400" strike="noStrike" u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sz="1800" lang="en-IN" strike="noStrike" u="none"/>
                        <a:t>switch</a:t>
                      </a:r>
                      <a:endParaRPr cap="none" sz="1400" strike="noStrike" u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sz="1800" lang="en-IN" strike="noStrike" u="none"/>
                        <a:t>typedef</a:t>
                      </a:r>
                      <a:endParaRPr cap="none" sz="1400" strike="noStrike" u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sz="1800" lang="en-IN" strike="noStrike" u="none"/>
                        <a:t>union</a:t>
                      </a:r>
                      <a:endParaRPr cap="none" sz="1400" strike="noStrike" u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sz="1800" lang="en-IN" strike="noStrike" u="none"/>
                        <a:t>unsigned</a:t>
                      </a:r>
                      <a:endParaRPr cap="none" sz="1400" strike="noStrike" u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sz="1800" lang="en-IN" strike="noStrike" u="none"/>
                        <a:t>void</a:t>
                      </a:r>
                      <a:endParaRPr cap="none" sz="1400" strike="noStrike" u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sz="1800" lang="en-IN" strike="noStrike" u="none"/>
                        <a:t>volatile</a:t>
                      </a:r>
                      <a:endParaRPr cap="none" sz="1400" strike="noStrike" u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sz="1800" lang="en-IN" strike="noStrike" u="none"/>
                        <a:t>while</a:t>
                      </a:r>
                      <a:endParaRPr cap="none" sz="1400" strike="noStrike" u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419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8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5" name="Google Shape;441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sz="4000" lang="en-IN">
                <a:latin typeface="Times New Roman"/>
                <a:ea typeface="Times New Roman"/>
                <a:cs typeface="Times New Roman"/>
                <a:sym typeface="Times New Roman"/>
              </a:rPr>
              <a:t>Rules for constructing </a:t>
            </a:r>
            <a:r>
              <a:rPr b="1" sz="4000" lang="en-IN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1" sz="4000" lang="en-IN">
                <a:latin typeface="Times New Roman"/>
                <a:ea typeface="Times New Roman"/>
                <a:cs typeface="Times New Roman"/>
                <a:sym typeface="Times New Roman"/>
              </a:rPr>
              <a:t> identifiers</a:t>
            </a:r>
            <a:br>
              <a:rPr b="1" sz="4000" lang="en-IN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756" name="Google Shape;442;p38"/>
          <p:cNvSpPr txBox="1"/>
          <p:nvPr>
            <p:ph type="body" idx="1"/>
          </p:nvPr>
        </p:nvSpPr>
        <p:spPr>
          <a:xfrm>
            <a:off x="457200" y="1340967"/>
            <a:ext cx="8229600" cy="4974992"/>
          </a:xfrm>
          <a:prstGeom prst="rect"/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-457200" lvl="0" marL="4572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AutoNum type="arabicParenR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The first character of an identifier should be either an alphabet or an underscore, and then it can be followed by any of the character, digit, or underscore.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5440" lvl="0" marL="568960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457200" lvl="0" marL="457200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AutoNum type="arabicParenR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It should </a:t>
            </a:r>
            <a:r>
              <a:rPr sz="2000" lang="en-IN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</a:t>
            </a: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 begin with any numerical digit.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5440" lvl="0" marL="568960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457200" lvl="0" marL="457200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AutoNum type="arabicParenR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In identifiers(Variables), both uppercase and lowercase letters are distinct. Therefore, we can say that identifiers are case sensitive.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5440" lvl="0" marL="568960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457200" lvl="0" marL="457200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AutoNum type="arabicParenR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Commas or blank spaces cannot be specified within an identifier.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5440" lvl="0" marL="568960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457200" lvl="0" marL="457200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AutoNum type="arabicParenR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Keywords cannot be represented as an identifier.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5440" lvl="0" marL="568960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457200" lvl="0" marL="457200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AutoNum type="arabicParenR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The length of the identifiers should not be more than 31 characters.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5440" lvl="0" marL="457200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457200" lvl="0" marL="457200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AutoNum type="arabicParenR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Identifiers should be written in such a way that it is meaningful, short, and easy to read.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5440" lvl="0" marL="457200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8" name="Google Shape;447;p39"/>
          <p:cNvGraphicFramePr>
            <a:graphicFrameLocks/>
          </p:cNvGraphicFramePr>
          <p:nvPr/>
        </p:nvGraphicFramePr>
        <p:xfrm>
          <a:off x="457200" y="182879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{0F0CA5AD-656D-4DCF-80EB-4C017B96CEAA}</a:tableStyleId>
              </a:tblPr>
              <a:tblGrid>
                <a:gridCol w="4114800"/>
                <a:gridCol w="4114800"/>
              </a:tblGrid>
              <a:tr h="498575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cap="none" sz="2000" lang="en-IN" strike="noStrike" u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Keyword</a:t>
                      </a:r>
                      <a:endParaRPr cap="none" sz="2000" strike="noStrike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cap="none" sz="2000" lang="en-IN" strike="noStrike" u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Identifier</a:t>
                      </a:r>
                      <a:endParaRPr cap="none" sz="2000" strike="noStrike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9D8"/>
                    </a:solidFill>
                  </a:tcPr>
                </a:tc>
              </a:tr>
              <a:tr h="498575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cap="none" sz="20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Keyword is a pre-defined word.</a:t>
                      </a:r>
                      <a:endParaRPr cap="none" sz="2000" strike="noStrike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cap="none" sz="20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identifier is a user-defined word</a:t>
                      </a:r>
                      <a:endParaRPr cap="none" sz="2000" strike="noStrike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9D8"/>
                    </a:solidFill>
                  </a:tcPr>
                </a:tc>
              </a:tr>
              <a:tr h="872500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cap="none" sz="20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It must be written in a lowercase letter.</a:t>
                      </a:r>
                      <a:endParaRPr cap="none" sz="2000" strike="noStrike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cap="none" sz="20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It can be written in both lowercase and uppercase letters.</a:t>
                      </a:r>
                      <a:endParaRPr cap="none" sz="2000" strike="noStrike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9D8"/>
                    </a:solidFill>
                  </a:tcPr>
                </a:tc>
              </a:tr>
              <a:tr h="872500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cap="none" sz="20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Its meaning is pre-defined in the c compiler.</a:t>
                      </a:r>
                      <a:endParaRPr cap="none" sz="2000" strike="noStrike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cap="none" sz="20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Its meaning is not defined in the c compiler.</a:t>
                      </a:r>
                      <a:endParaRPr cap="none" sz="2000" strike="noStrike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9D8"/>
                    </a:solidFill>
                  </a:tcPr>
                </a:tc>
              </a:tr>
              <a:tr h="872500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cap="none" sz="20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It is a combination of alphabetical characters.</a:t>
                      </a:r>
                      <a:endParaRPr cap="none" sz="2000" strike="noStrike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cap="none" sz="20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It is a combination of alphanumeric characters.</a:t>
                      </a:r>
                      <a:endParaRPr cap="none" sz="2000" strike="noStrike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9D8"/>
                    </a:solidFill>
                  </a:tcPr>
                </a:tc>
              </a:tr>
              <a:tr h="872500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cap="none" sz="20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It does not contain the underscore character.</a:t>
                      </a:r>
                      <a:endParaRPr cap="none" sz="2000" strike="noStrike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cap="none" sz="20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It can contain the underscore character.</a:t>
                      </a:r>
                      <a:endParaRPr cap="none" sz="2000" strike="noStrike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9D8"/>
                    </a:solidFill>
                  </a:tcPr>
                </a:tc>
              </a:tr>
            </a:tbl>
          </a:graphicData>
        </a:graphic>
      </p:graphicFrame>
      <p:sp>
        <p:nvSpPr>
          <p:cNvPr id="1048759" name="Google Shape;448;p39"/>
          <p:cNvSpPr/>
          <p:nvPr/>
        </p:nvSpPr>
        <p:spPr>
          <a:xfrm>
            <a:off x="150829" y="304800"/>
            <a:ext cx="8757501" cy="52322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cap="none" sz="4000" i="0" lang="en-IN" strike="noStrike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Differences between Keyword and Identifier’s (Variable’s)</a:t>
            </a:r>
            <a:endParaRPr b="0" cap="none" sz="4000" i="0" strike="noStrike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9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Google Shape;184;p4"/>
          <p:cNvSpPr txBox="1"/>
          <p:nvPr>
            <p:ph type="title"/>
          </p:nvPr>
        </p:nvSpPr>
        <p:spPr>
          <a:xfrm>
            <a:off x="457200" y="533400"/>
            <a:ext cx="82296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959"/>
              <a:buFont typeface="Calibri"/>
              <a:buNone/>
            </a:pPr>
            <a:r>
              <a:rPr b="1" sz="3959" lang="en-IN" u="sng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FEATURES OF C LANGUAGE </a:t>
            </a:r>
            <a:br>
              <a:rPr b="1" sz="3959" lang="en-IN" u="sng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959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607" name="Google Shape;185;p4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-342900" lvl="0" marL="3429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Simple</a:t>
            </a:r>
          </a:p>
          <a:p>
            <a:pPr algn="l" indent="-342900" lvl="0" marL="342900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Machine Independent or Portable</a:t>
            </a:r>
          </a:p>
          <a:p>
            <a:pPr algn="l" indent="-342900" lvl="0" marL="342900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Mid-level programming language</a:t>
            </a:r>
          </a:p>
          <a:p>
            <a:pPr algn="l" indent="-342900" lvl="0" marL="342900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structured programming language</a:t>
            </a:r>
          </a:p>
          <a:p>
            <a:pPr algn="l" indent="-342900" lvl="0" marL="342900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Rich Library</a:t>
            </a:r>
          </a:p>
          <a:p>
            <a:pPr algn="l" indent="-342900" lvl="0" marL="342900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Memory Management</a:t>
            </a:r>
          </a:p>
          <a:p>
            <a:pPr algn="l" indent="-342900" lvl="0" marL="342900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Fast Speed</a:t>
            </a:r>
          </a:p>
          <a:p>
            <a:pPr algn="l" indent="-342900" lvl="0" marL="342900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Pointers</a:t>
            </a:r>
          </a:p>
          <a:p>
            <a:pPr algn="l" indent="-342900" lvl="0" marL="342900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Recursion</a:t>
            </a:r>
          </a:p>
          <a:p>
            <a:pPr algn="l" indent="-342900" lvl="0" marL="342900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Extensible</a:t>
            </a:r>
          </a:p>
          <a:p>
            <a:pPr algn="l" indent="-170180" lvl="0" marL="342900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t/>
            </a:r>
            <a:endParaRPr sz="2720"/>
          </a:p>
        </p:txBody>
      </p:sp>
      <p:pic>
        <p:nvPicPr>
          <p:cNvPr id="2097153" name="Google Shape;186;p4" descr="Image result for C LAnguage features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4681194" y="3154363"/>
            <a:ext cx="3581400" cy="2971800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4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2" name="Google Shape;453;p40"/>
          <p:cNvSpPr txBox="1"/>
          <p:nvPr>
            <p:ph type="title"/>
          </p:nvPr>
        </p:nvSpPr>
        <p:spPr>
          <a:xfrm>
            <a:off x="131975" y="274638"/>
            <a:ext cx="8842343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sz="3959" lang="en-IN">
                <a:latin typeface="Times New Roman"/>
                <a:ea typeface="Times New Roman"/>
                <a:cs typeface="Times New Roman"/>
                <a:sym typeface="Times New Roman"/>
              </a:rPr>
              <a:t>Let's understand through an example.</a:t>
            </a:r>
            <a:endParaRPr sz="3959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97168" name="Google Shape;454;p40"/>
          <p:cNvPicPr preferRelativeResize="0">
            <a:picLocks/>
          </p:cNvPicPr>
          <p:nvPr>
            <p:ph type="body" idx="1"/>
          </p:nvPr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639575" y="1752600"/>
            <a:ext cx="7969929" cy="4419600"/>
          </a:xfrm>
          <a:prstGeom prst="rect"/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7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Google Shape;459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59"/>
              <a:buFont typeface="Calibri"/>
              <a:buNone/>
            </a:pPr>
            <a:r>
              <a:rPr b="1" sz="4000" lang="en-IN" u="sng">
                <a:latin typeface="Times New Roman"/>
                <a:ea typeface="Times New Roman"/>
                <a:cs typeface="Times New Roman"/>
                <a:sym typeface="Times New Roman"/>
              </a:rPr>
              <a:t>Operators</a:t>
            </a:r>
            <a:r>
              <a:rPr b="1" sz="3600" lang="en-IN" u="sng"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b="1" sz="4400" lang="en-IN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br>
              <a:rPr b="1" sz="4000" lang="en-IN" u="sng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959"/>
          </a:p>
        </p:txBody>
      </p:sp>
      <p:sp>
        <p:nvSpPr>
          <p:cNvPr id="1048766" name="Google Shape;460;p41"/>
          <p:cNvSpPr txBox="1"/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/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b="1" sz="2000" lang="en-IN">
                <a:latin typeface="Times New Roman"/>
                <a:ea typeface="Times New Roman"/>
                <a:cs typeface="Times New Roman"/>
                <a:sym typeface="Times New Roman"/>
              </a:rPr>
              <a:t>There are following types of operators to perform different types of operations in C language.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ourier New"/>
              <a:buChar char="o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Arithmetic Operators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ourier New"/>
              <a:buChar char="o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Relational Operators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ourier New"/>
              <a:buChar char="o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Shift Operators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ourier New"/>
              <a:buChar char="o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Logical Operators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ourier New"/>
              <a:buChar char="o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Bitwise Operators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ourier New"/>
              <a:buChar char="o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Ternary or Conditional Operators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ourier New"/>
              <a:buChar char="o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Assignment Operator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ourier New"/>
              <a:buChar char="o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Misc Operator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0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Google Shape;465;p42"/>
          <p:cNvSpPr txBox="1"/>
          <p:nvPr>
            <p:ph type="title"/>
          </p:nvPr>
        </p:nvSpPr>
        <p:spPr>
          <a:xfrm>
            <a:off x="457200" y="503238"/>
            <a:ext cx="8153400" cy="715962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sz="4000" lang="en-IN" u="sng">
                <a:latin typeface="Times New Roman"/>
                <a:ea typeface="Times New Roman"/>
                <a:cs typeface="Times New Roman"/>
                <a:sym typeface="Times New Roman"/>
              </a:rPr>
              <a:t>Operators in </a:t>
            </a:r>
            <a:r>
              <a:rPr b="1" sz="4800" lang="en-IN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br>
              <a:rPr b="1" lang="en-IN" u="sng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4194309" name="Google Shape;466;p42"/>
          <p:cNvGraphicFramePr>
            <a:graphicFrameLocks/>
          </p:cNvGraphicFramePr>
          <p:nvPr/>
        </p:nvGraphicFramePr>
        <p:xfrm>
          <a:off x="609600" y="11429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{0F0CA5AD-656D-4DCF-80EB-4C017B96CEAA}</a:tableStyleId>
              </a:tblPr>
              <a:tblGrid>
                <a:gridCol w="2667000"/>
                <a:gridCol w="2667000"/>
                <a:gridCol w="2667000"/>
              </a:tblGrid>
              <a:tr h="286850"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>
                          <a:solidFill>
                            <a:srgbClr val="FF0000"/>
                          </a:solidFill>
                        </a:rPr>
                        <a:t>Category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>
                          <a:solidFill>
                            <a:srgbClr val="FF0000"/>
                          </a:solidFill>
                        </a:rPr>
                        <a:t>Operator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>
                          <a:solidFill>
                            <a:srgbClr val="FF0000"/>
                          </a:solidFill>
                        </a:rPr>
                        <a:t>Associativity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</a:tr>
              <a:tr h="286850"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/>
                        <a:t>Postfix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/>
                        <a:t>() [] -&gt; . ++ - - 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/>
                        <a:t>Left to right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</a:tr>
              <a:tr h="494050"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/>
                        <a:t>Unary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/>
                        <a:t>+ - ! ~ ++ - - (type)* &amp; sizeof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/>
                        <a:t>Right to left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</a:tr>
              <a:tr h="286850"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/>
                        <a:t>Multiplicative 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/>
                        <a:t>* / %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/>
                        <a:t>Left to right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</a:tr>
              <a:tr h="286850"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/>
                        <a:t>Additive 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/>
                        <a:t>+ -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/>
                        <a:t>Left to right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</a:tr>
              <a:tr h="286850"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/>
                        <a:t>Shift 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/>
                        <a:t>&lt;&lt; &gt;&gt;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/>
                        <a:t>Left to right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</a:tr>
              <a:tr h="286850"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/>
                        <a:t>Relational 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/>
                        <a:t>&lt; &lt;= &gt; &gt;=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/>
                        <a:t>Left to right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</a:tr>
              <a:tr h="286850"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/>
                        <a:t>Equality 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/>
                        <a:t>== !=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/>
                        <a:t>Left to right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</a:tr>
              <a:tr h="286850"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/>
                        <a:t>Bitwise AND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/>
                        <a:t>&amp;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/>
                        <a:t>Left to right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</a:tr>
              <a:tr h="286850"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/>
                        <a:t>Bitwise XOR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/>
                        <a:t>^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/>
                        <a:t>Left to right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</a:tr>
              <a:tr h="286850"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/>
                        <a:t>Bitwise OR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/>
                        <a:t>|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/>
                        <a:t>Left to right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</a:tr>
              <a:tr h="286850"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/>
                        <a:t>Logical AND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/>
                        <a:t>&amp;&amp;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/>
                        <a:t>Left to right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</a:tr>
              <a:tr h="286850"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/>
                        <a:t>Logical OR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/>
                        <a:t>||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/>
                        <a:t>Left to right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</a:tr>
              <a:tr h="286850"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/>
                        <a:t>Conditional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/>
                        <a:t>?: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/>
                        <a:t>Right to left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</a:tr>
              <a:tr h="494050"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/>
                        <a:t>Assignment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/>
                        <a:t>= += -= *= /= %=&gt;&gt;= &lt;&lt;= &amp;= ^= |=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/>
                        <a:t>Right to left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</a:tr>
              <a:tr h="286850"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/>
                        <a:t>Comma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/>
                        <a:t>,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cap="none" sz="1300" lang="en-IN" strike="noStrike" u="none"/>
                        <a:t>Left to right</a:t>
                      </a:r>
                      <a:endParaRPr cap="none" sz="1400" strike="noStrike" u="none"/>
                    </a:p>
                  </a:txBody>
                  <a:tcPr marL="64650" marR="64650" marT="32325" marB="32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419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3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2" name="Google Shape;471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N"/>
              <a:t>Expression Evaluation</a:t>
            </a:r>
          </a:p>
        </p:txBody>
      </p:sp>
      <p:pic>
        <p:nvPicPr>
          <p:cNvPr id="2097169" name="Google Shape;472;p43" descr="What are Expressions in C? An Absolute Guide | Simplilearn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662725" y="1694999"/>
            <a:ext cx="5464697" cy="2396234"/>
          </a:xfrm>
          <a:prstGeom prst="rect"/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97170" name="Google Shape;473;p43" descr="Solved 1. Evaluate the following expression. Show ALL steps | Chegg.com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895742" y="4368594"/>
            <a:ext cx="5448300" cy="1702268"/>
          </a:xfrm>
          <a:prstGeom prst="rect"/>
          <a:noFill/>
          <a:ln w="9525" cap="flat" cmpd="sng">
            <a:solidFill>
              <a:srgbClr val="D9959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97171" name="Google Shape;474;p43" descr="Expression Evaluation in C++ - C++ Tutorial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3">
            <a:alphaModFix/>
          </a:blip>
          <a:srcRect l="0" t="0" r="0" b="0"/>
          <a:stretch>
            <a:fillRect/>
          </a:stretch>
        </p:blipFill>
        <p:spPr>
          <a:xfrm>
            <a:off x="6685764" y="2143125"/>
            <a:ext cx="1409700" cy="2571750"/>
          </a:xfrm>
          <a:prstGeom prst="rect"/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6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Google Shape;479;p44"/>
          <p:cNvSpPr txBox="1"/>
          <p:nvPr>
            <p:ph type="title"/>
          </p:nvPr>
        </p:nvSpPr>
        <p:spPr>
          <a:xfrm>
            <a:off x="457200" y="274638"/>
            <a:ext cx="8229600" cy="715962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sz="4000" lang="en-IN" u="sng">
                <a:latin typeface="Times New Roman"/>
                <a:ea typeface="Times New Roman"/>
                <a:cs typeface="Times New Roman"/>
                <a:sym typeface="Times New Roman"/>
              </a:rPr>
              <a:t>Comments in C</a:t>
            </a:r>
            <a:br>
              <a:rPr b="1" sz="4000" lang="en-IN" u="sng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776" name="Google Shape;480;p44"/>
          <p:cNvSpPr txBox="1"/>
          <p:nvPr>
            <p:ph type="body" idx="1"/>
          </p:nvPr>
        </p:nvSpPr>
        <p:spPr>
          <a:xfrm>
            <a:off x="457200" y="1294614"/>
            <a:ext cx="8229600" cy="4268771"/>
          </a:xfrm>
          <a:prstGeom prst="rect"/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sz="2000" i="1" lang="en-IN">
                <a:latin typeface="Times New Roman"/>
                <a:ea typeface="Times New Roman"/>
                <a:cs typeface="Times New Roman"/>
                <a:sym typeface="Times New Roman"/>
              </a:rPr>
              <a:t>Comments in C used to provide information about lines of code.</a:t>
            </a:r>
          </a:p>
          <a:p>
            <a:pPr algn="l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sz="2000" i="1" lang="en-IN">
                <a:latin typeface="Times New Roman"/>
                <a:ea typeface="Times New Roman"/>
                <a:cs typeface="Times New Roman"/>
                <a:sym typeface="Times New Roman"/>
              </a:rPr>
              <a:t> It is widely used for documenting code. </a:t>
            </a:r>
            <a:endParaRPr b="1" sz="20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1397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sz="2000" lang="en-IN">
                <a:solidFill>
                  <a:srgbClr val="FF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There are 2 types of comments in the C language</a:t>
            </a:r>
            <a:r>
              <a:rPr sz="2000" lang="en-IN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Single Line Comments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3200"/>
              <a:buNone/>
            </a:pPr>
            <a:r>
              <a:rPr sz="2000" lang="en-IN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//printing information </a:t>
            </a:r>
          </a:p>
          <a:p>
            <a:pPr algn="l" indent="0" lvl="0" marL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32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Multi-Line Comments   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777" name="Google Shape;481;p44"/>
          <p:cNvSpPr/>
          <p:nvPr/>
        </p:nvSpPr>
        <p:spPr>
          <a:xfrm>
            <a:off x="698368" y="4363056"/>
            <a:ext cx="4137581" cy="1200329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sz="1800" i="0" lang="en-IN" strike="noStrike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/*  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sz="1800" i="0" lang="en-IN" strike="noStrike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code 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sz="1800" i="0" lang="en-IN" strike="noStrike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to be commented 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cap="none" sz="1800" i="0" lang="en-IN" strike="noStrike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*/ 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9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0" name="Google Shape;486;p45"/>
          <p:cNvSpPr txBox="1"/>
          <p:nvPr>
            <p:ph type="title"/>
          </p:nvPr>
        </p:nvSpPr>
        <p:spPr>
          <a:xfrm>
            <a:off x="457200" y="274638"/>
            <a:ext cx="8229600" cy="639762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sz="4000" lang="en-IN" u="sng">
                <a:latin typeface="Times New Roman"/>
                <a:ea typeface="Times New Roman"/>
                <a:cs typeface="Times New Roman"/>
                <a:sym typeface="Times New Roman"/>
              </a:rPr>
              <a:t>Format specifiers in printf() </a:t>
            </a:r>
            <a:endParaRPr sz="40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97172" name="Google Shape;487;p45"/>
          <p:cNvPicPr preferRelativeResize="0">
            <a:picLocks/>
          </p:cNvPicPr>
          <p:nvPr>
            <p:ph type="body" idx="1"/>
          </p:nvPr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228600" y="1143000"/>
            <a:ext cx="8610600" cy="5562600"/>
          </a:xfrm>
          <a:prstGeom prst="rect"/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2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Google Shape;492;p46"/>
          <p:cNvPicPr preferRelativeResize="0">
            <a:picLocks/>
          </p:cNvPicPr>
          <p:nvPr>
            <p:ph type="body" idx="1"/>
          </p:nvPr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337078" y="188536"/>
            <a:ext cx="8279807" cy="6106635"/>
          </a:xfrm>
          <a:prstGeom prst="rect"/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5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Google Shape;497;p47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228600" y="685800"/>
            <a:ext cx="4419599" cy="4800600"/>
          </a:xfrm>
          <a:prstGeom prst="rect"/>
          <a:noFill/>
          <a:ln w="9525" cap="flat" cmpd="sng">
            <a:solidFill>
              <a:srgbClr val="B2A0C7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97175" name="Google Shape;498;p47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4769963" y="685800"/>
            <a:ext cx="3950949" cy="4800600"/>
          </a:xfrm>
          <a:prstGeom prst="rect"/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8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10" name="Google Shape;503;p48"/>
          <p:cNvGraphicFramePr>
            <a:graphicFrameLocks/>
          </p:cNvGraphicFramePr>
          <p:nvPr/>
        </p:nvGraphicFramePr>
        <p:xfrm>
          <a:off x="381000" y="9906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{0F0CA5AD-656D-4DCF-80EB-4C017B96CEAA}</a:tableStyleId>
              </a:tblPr>
              <a:tblGrid>
                <a:gridCol w="4191000"/>
                <a:gridCol w="4191000"/>
              </a:tblGrid>
              <a:tr h="355600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cap="none" sz="1500" lang="en-IN" strike="noStrike" u="none"/>
                        <a:t>Escape Sequence</a:t>
                      </a:r>
                      <a:endParaRPr cap="none" sz="1400" strike="noStrike" u="none"/>
                    </a:p>
                  </a:txBody>
                  <a:tcPr marL="75425" marR="75425" marT="37725" marB="37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cap="none" sz="1500" lang="en-IN" strike="noStrike" u="none"/>
                        <a:t>Meaning</a:t>
                      </a:r>
                      <a:endParaRPr cap="none" sz="1400" strike="noStrike" u="none"/>
                    </a:p>
                  </a:txBody>
                  <a:tcPr marL="75425" marR="75425" marT="37725" marB="37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</a:tr>
              <a:tr h="355600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cap="none" sz="1500" lang="en-IN" strike="noStrike" u="none"/>
                        <a:t>\a</a:t>
                      </a:r>
                      <a:endParaRPr cap="none" sz="1400" strike="noStrike" u="none"/>
                    </a:p>
                  </a:txBody>
                  <a:tcPr marL="75425" marR="75425" marT="37725" marB="37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cap="none" sz="1500" lang="en-IN" strike="noStrike" u="none"/>
                        <a:t>Alarm or Beep</a:t>
                      </a:r>
                      <a:endParaRPr cap="none" sz="1400" strike="noStrike" u="none"/>
                    </a:p>
                  </a:txBody>
                  <a:tcPr marL="75425" marR="75425" marT="37725" marB="37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</a:tr>
              <a:tr h="355600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cap="none" sz="1500" lang="en-IN" strike="noStrike" u="none"/>
                        <a:t>\b</a:t>
                      </a:r>
                      <a:endParaRPr cap="none" sz="1400" strike="noStrike" u="none"/>
                    </a:p>
                  </a:txBody>
                  <a:tcPr marL="75425" marR="75425" marT="37725" marB="37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cap="none" sz="1500" lang="en-IN" strike="noStrike" u="none"/>
                        <a:t>Backspace</a:t>
                      </a:r>
                      <a:endParaRPr cap="none" sz="1400" strike="noStrike" u="none"/>
                    </a:p>
                  </a:txBody>
                  <a:tcPr marL="75425" marR="75425" marT="37725" marB="37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</a:tr>
              <a:tr h="355600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cap="none" sz="1500" lang="en-IN" strike="noStrike" u="none"/>
                        <a:t>\f</a:t>
                      </a:r>
                      <a:endParaRPr cap="none" sz="1400" strike="noStrike" u="none"/>
                    </a:p>
                  </a:txBody>
                  <a:tcPr marL="75425" marR="75425" marT="37725" marB="37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cap="none" sz="1500" lang="en-IN" strike="noStrike" u="none"/>
                        <a:t>Form Feed</a:t>
                      </a:r>
                      <a:endParaRPr cap="none" sz="1400" strike="noStrike" u="none"/>
                    </a:p>
                  </a:txBody>
                  <a:tcPr marL="75425" marR="75425" marT="37725" marB="37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</a:tr>
              <a:tr h="355600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cap="none" sz="1500" lang="en-IN" strike="noStrike" u="none"/>
                        <a:t>\n</a:t>
                      </a:r>
                      <a:endParaRPr cap="none" sz="1400" strike="noStrike" u="none"/>
                    </a:p>
                  </a:txBody>
                  <a:tcPr marL="75425" marR="75425" marT="37725" marB="37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cap="none" sz="1500" lang="en-IN" strike="noStrike" u="none"/>
                        <a:t>New Line</a:t>
                      </a:r>
                      <a:endParaRPr cap="none" sz="1400" strike="noStrike" u="none"/>
                    </a:p>
                  </a:txBody>
                  <a:tcPr marL="75425" marR="75425" marT="37725" marB="37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</a:tr>
              <a:tr h="355600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cap="none" sz="1500" lang="en-IN" strike="noStrike" u="none"/>
                        <a:t>\r</a:t>
                      </a:r>
                      <a:endParaRPr cap="none" sz="1400" strike="noStrike" u="none"/>
                    </a:p>
                  </a:txBody>
                  <a:tcPr marL="75425" marR="75425" marT="37725" marB="37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cap="none" sz="1500" lang="en-IN" strike="noStrike" u="none"/>
                        <a:t>Carriage Return</a:t>
                      </a:r>
                      <a:endParaRPr cap="none" sz="1400" strike="noStrike" u="none"/>
                    </a:p>
                  </a:txBody>
                  <a:tcPr marL="75425" marR="75425" marT="37725" marB="37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</a:tr>
              <a:tr h="355600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cap="none" sz="1500" lang="en-IN" strike="noStrike" u="none"/>
                        <a:t>\t</a:t>
                      </a:r>
                      <a:endParaRPr cap="none" sz="1400" strike="noStrike" u="none"/>
                    </a:p>
                  </a:txBody>
                  <a:tcPr marL="75425" marR="75425" marT="37725" marB="37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cap="none" sz="1500" lang="en-IN" strike="noStrike" u="none"/>
                        <a:t>Tab (Horizontal)</a:t>
                      </a:r>
                      <a:endParaRPr cap="none" sz="1400" strike="noStrike" u="none"/>
                    </a:p>
                  </a:txBody>
                  <a:tcPr marL="75425" marR="75425" marT="37725" marB="37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</a:tr>
              <a:tr h="355600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cap="none" sz="1500" lang="en-IN" strike="noStrike" u="none"/>
                        <a:t>\v</a:t>
                      </a:r>
                      <a:endParaRPr cap="none" sz="1400" strike="noStrike" u="none"/>
                    </a:p>
                  </a:txBody>
                  <a:tcPr marL="75425" marR="75425" marT="37725" marB="37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cap="none" sz="1500" lang="en-IN" strike="noStrike" u="none"/>
                        <a:t>Vertical Tab</a:t>
                      </a:r>
                      <a:endParaRPr cap="none" sz="1400" strike="noStrike" u="none"/>
                    </a:p>
                  </a:txBody>
                  <a:tcPr marL="75425" marR="75425" marT="37725" marB="37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</a:tr>
              <a:tr h="355600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cap="none" sz="1500" lang="en-IN" strike="noStrike" u="none"/>
                        <a:t>\\</a:t>
                      </a:r>
                      <a:endParaRPr cap="none" sz="1400" strike="noStrike" u="none"/>
                    </a:p>
                  </a:txBody>
                  <a:tcPr marL="75425" marR="75425" marT="37725" marB="37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cap="none" sz="1500" lang="en-IN" strike="noStrike" u="none"/>
                        <a:t>Backslash</a:t>
                      </a:r>
                      <a:endParaRPr cap="none" sz="1400" strike="noStrike" u="none"/>
                    </a:p>
                  </a:txBody>
                  <a:tcPr marL="75425" marR="75425" marT="37725" marB="37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</a:tr>
              <a:tr h="355600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cap="none" sz="1500" lang="en-IN" strike="noStrike" u="none"/>
                        <a:t>\'</a:t>
                      </a:r>
                      <a:endParaRPr cap="none" sz="1400" strike="noStrike" u="none"/>
                    </a:p>
                  </a:txBody>
                  <a:tcPr marL="75425" marR="75425" marT="37725" marB="37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cap="none" sz="1500" lang="en-IN" strike="noStrike" u="none"/>
                        <a:t>Single Quote</a:t>
                      </a:r>
                      <a:endParaRPr cap="none" sz="1400" strike="noStrike" u="none"/>
                    </a:p>
                  </a:txBody>
                  <a:tcPr marL="75425" marR="75425" marT="37725" marB="37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</a:tr>
              <a:tr h="355600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cap="none" sz="1500" lang="en-IN" strike="noStrike" u="none"/>
                        <a:t>\"</a:t>
                      </a:r>
                      <a:endParaRPr cap="none" sz="1400" strike="noStrike" u="none"/>
                    </a:p>
                  </a:txBody>
                  <a:tcPr marL="75425" marR="75425" marT="37725" marB="37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cap="none" sz="1500" lang="en-IN" strike="noStrike" u="none"/>
                        <a:t>Double Quote</a:t>
                      </a:r>
                      <a:endParaRPr cap="none" sz="1400" strike="noStrike" u="none"/>
                    </a:p>
                  </a:txBody>
                  <a:tcPr marL="75425" marR="75425" marT="37725" marB="37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</a:tr>
              <a:tr h="355600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cap="none" sz="1500" lang="en-IN" strike="noStrike" u="none"/>
                        <a:t>\?</a:t>
                      </a:r>
                      <a:endParaRPr cap="none" sz="1400" strike="noStrike" u="none"/>
                    </a:p>
                  </a:txBody>
                  <a:tcPr marL="75425" marR="75425" marT="37725" marB="37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cap="none" sz="1500" lang="en-IN" strike="noStrike" u="none"/>
                        <a:t>Question Mark</a:t>
                      </a:r>
                      <a:endParaRPr cap="none" sz="1400" strike="noStrike" u="none"/>
                    </a:p>
                  </a:txBody>
                  <a:tcPr marL="75425" marR="75425" marT="37725" marB="37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</a:tr>
              <a:tr h="355600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cap="none" sz="1500" lang="en-IN" strike="noStrike" u="none"/>
                        <a:t>\nnn</a:t>
                      </a:r>
                      <a:endParaRPr cap="none" sz="1400" strike="noStrike" u="none"/>
                    </a:p>
                  </a:txBody>
                  <a:tcPr marL="75425" marR="75425" marT="37725" marB="37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cap="none" sz="1500" lang="en-IN" strike="noStrike" u="none"/>
                        <a:t>octal number</a:t>
                      </a:r>
                      <a:endParaRPr cap="none" sz="1400" strike="noStrike" u="none"/>
                    </a:p>
                  </a:txBody>
                  <a:tcPr marL="75425" marR="75425" marT="37725" marB="37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</a:tr>
              <a:tr h="355600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cap="none" sz="1500" lang="en-IN" strike="noStrike" u="none"/>
                        <a:t>\xhh</a:t>
                      </a:r>
                      <a:endParaRPr cap="none" sz="1400" strike="noStrike" u="none"/>
                    </a:p>
                  </a:txBody>
                  <a:tcPr marL="75425" marR="75425" marT="37725" marB="37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cap="none" sz="1500" lang="en-IN" strike="noStrike" u="none"/>
                        <a:t>hexadecimal number</a:t>
                      </a:r>
                      <a:endParaRPr cap="none" sz="1400" strike="noStrike" u="none"/>
                    </a:p>
                  </a:txBody>
                  <a:tcPr marL="75425" marR="75425" marT="37725" marB="37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</a:tr>
              <a:tr h="355600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cap="none" sz="1500" lang="en-IN" strike="noStrike" u="none"/>
                        <a:t>\0</a:t>
                      </a:r>
                      <a:endParaRPr cap="none" sz="1400" strike="noStrike" u="none"/>
                    </a:p>
                  </a:txBody>
                  <a:tcPr marL="75425" marR="75425" marT="37725" marB="37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cap="none" sz="1500" lang="en-IN" strike="noStrike" u="none"/>
                        <a:t>Null</a:t>
                      </a:r>
                      <a:endParaRPr cap="none" sz="1400" strike="noStrike" u="none"/>
                    </a:p>
                  </a:txBody>
                  <a:tcPr marL="75425" marR="75425" marT="37725" marB="37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048787" name="Google Shape;504;p48"/>
          <p:cNvSpPr/>
          <p:nvPr/>
        </p:nvSpPr>
        <p:spPr>
          <a:xfrm>
            <a:off x="716437" y="228600"/>
            <a:ext cx="7739406" cy="40011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cap="none" sz="4000" i="0" lang="en-IN" strike="noStrike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 of Escape Sequences in C</a:t>
            </a:r>
            <a:endParaRPr b="0" cap="none" sz="4000" i="0" strike="noStrike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419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0" name="Google Shape;509;p49"/>
          <p:cNvSpPr txBox="1"/>
          <p:nvPr>
            <p:ph type="title"/>
          </p:nvPr>
        </p:nvSpPr>
        <p:spPr>
          <a:xfrm>
            <a:off x="457200" y="381000"/>
            <a:ext cx="8229600" cy="762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sz="4000" lang="en-IN">
                <a:latin typeface="Times New Roman"/>
                <a:ea typeface="Times New Roman"/>
                <a:cs typeface="Times New Roman"/>
                <a:sym typeface="Times New Roman"/>
              </a:rPr>
              <a:t>Constants in </a:t>
            </a:r>
            <a:r>
              <a:rPr b="1" sz="4800" lang="en-IN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br>
              <a:rPr b="1" sz="4000" lang="en-IN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791" name="Google Shape;510;p49"/>
          <p:cNvSpPr txBox="1"/>
          <p:nvPr>
            <p:ph type="body" idx="1"/>
          </p:nvPr>
        </p:nvSpPr>
        <p:spPr>
          <a:xfrm>
            <a:off x="457200" y="990601"/>
            <a:ext cx="8229600" cy="5023700"/>
          </a:xfrm>
          <a:prstGeom prst="rect"/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sz="2400" lang="en-IN">
                <a:latin typeface="Times New Roman"/>
                <a:ea typeface="Times New Roman"/>
                <a:cs typeface="Times New Roman"/>
                <a:sym typeface="Times New Roman"/>
              </a:rPr>
              <a:t>A constant is a value or variable that can't be changed in the program, for example: 10, 20, 'a', 3.4, "c programming" etc.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b="1" sz="2000" lang="en-IN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 of Constants in C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1397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4194311" name="Google Shape;511;p49"/>
          <p:cNvGraphicFramePr>
            <a:graphicFrameLocks/>
          </p:cNvGraphicFramePr>
          <p:nvPr/>
        </p:nvGraphicFramePr>
        <p:xfrm>
          <a:off x="457200" y="2806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{0F0CA5AD-656D-4DCF-80EB-4C017B96CEAA}</a:tableStyleId>
              </a:tblPr>
              <a:tblGrid>
                <a:gridCol w="4114800"/>
                <a:gridCol w="4114800"/>
              </a:tblGrid>
              <a:tr h="228600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cap="none" sz="20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Constant</a:t>
                      </a:r>
                      <a:endParaRPr cap="none" sz="2000" strike="noStrike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cap="none" sz="20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Example</a:t>
                      </a:r>
                      <a:endParaRPr cap="none" sz="2000" strike="noStrike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28600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cap="none" sz="20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Decimal Constant</a:t>
                      </a:r>
                      <a:endParaRPr cap="none" sz="2000" strike="noStrike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cap="none" sz="20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10, 20, 450 etc.</a:t>
                      </a:r>
                      <a:endParaRPr cap="none" sz="2000" strike="noStrike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28600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cap="none" sz="20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Real or Floating-point Constant</a:t>
                      </a:r>
                      <a:endParaRPr cap="none" sz="2000" strike="noStrike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cap="none" sz="20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10.3, 20.2, 450.6 etc.</a:t>
                      </a:r>
                      <a:endParaRPr cap="none" sz="2000" strike="noStrike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28600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cap="none" sz="20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Octal Constant</a:t>
                      </a:r>
                      <a:endParaRPr cap="none" sz="2000" strike="noStrike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cap="none" sz="20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021, 033, 046 etc.</a:t>
                      </a:r>
                      <a:endParaRPr cap="none" sz="2000" strike="noStrike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28600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cap="none" sz="20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Hexadecimal Constant</a:t>
                      </a:r>
                      <a:endParaRPr cap="none" sz="2000" strike="noStrike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cap="none" sz="20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0x2a, 0x7b, 0xaa etc.</a:t>
                      </a:r>
                      <a:endParaRPr cap="none" sz="2000" strike="noStrike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28600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cap="none" sz="20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Character Constant</a:t>
                      </a:r>
                      <a:endParaRPr cap="none" sz="2000" strike="noStrike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cap="none" sz="20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'a', 'b', 'x' etc.</a:t>
                      </a:r>
                      <a:endParaRPr cap="none" sz="2000" strike="noStrike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28600"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cap="none" sz="20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String Constant</a:t>
                      </a:r>
                      <a:endParaRPr cap="none" sz="2000" strike="noStrike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cap="none" sz="2000" lang="en-IN" strike="noStrike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"c", "c program", "c in javatpoint" etc.</a:t>
                      </a:r>
                      <a:endParaRPr cap="none" sz="2000" strike="noStrike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419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2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Google Shape;191;p5"/>
          <p:cNvSpPr txBox="1"/>
          <p:nvPr>
            <p:ph type="title"/>
          </p:nvPr>
        </p:nvSpPr>
        <p:spPr>
          <a:xfrm>
            <a:off x="457200" y="309283"/>
            <a:ext cx="8229600" cy="85725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IN" u="sng">
                <a:latin typeface="Times New Roman"/>
                <a:ea typeface="Times New Roman"/>
                <a:cs typeface="Times New Roman"/>
                <a:sym typeface="Times New Roman"/>
              </a:rPr>
              <a:t>Algorithm</a:t>
            </a:r>
          </a:p>
        </p:txBody>
      </p:sp>
      <p:sp>
        <p:nvSpPr>
          <p:cNvPr id="1048611" name="Google Shape;192;p5"/>
          <p:cNvSpPr txBox="1"/>
          <p:nvPr>
            <p:ph type="body" idx="1"/>
          </p:nvPr>
        </p:nvSpPr>
        <p:spPr>
          <a:xfrm>
            <a:off x="457200" y="1295401"/>
            <a:ext cx="8229600" cy="1885949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p>
            <a:pPr algn="l" indent="0" lvl="0" marL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sz="2400" lang="en-IN">
                <a:latin typeface="Times New Roman"/>
                <a:ea typeface="Times New Roman"/>
                <a:cs typeface="Times New Roman"/>
                <a:sym typeface="Times New Roman"/>
              </a:rPr>
              <a:t>An algorithm presents step by step instructions required to solve any problem. </a:t>
            </a:r>
          </a:p>
        </p:txBody>
      </p:sp>
      <p:pic>
        <p:nvPicPr>
          <p:cNvPr id="2097154" name="Google Shape;193;p5" descr="What an Algorithm Is and Implications for Tradin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7966"/>
          <a:stretch>
            <a:fillRect/>
          </a:stretch>
        </p:blipFill>
        <p:spPr>
          <a:xfrm>
            <a:off x="1121789" y="2724345"/>
            <a:ext cx="7164371" cy="3210289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4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Google Shape;516;p50"/>
          <p:cNvPicPr preferRelativeResize="0">
            <a:picLocks/>
          </p:cNvPicPr>
          <p:nvPr>
            <p:ph type="body" idx="1"/>
          </p:nvPr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457200" y="274638"/>
            <a:ext cx="7772400" cy="6354761"/>
          </a:xfrm>
          <a:prstGeom prst="rect"/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7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Google Shape;521;p51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1066801" y="427348"/>
            <a:ext cx="5486400" cy="1762125"/>
          </a:xfrm>
          <a:prstGeom prst="rect"/>
          <a:noFill/>
          <a:ln w="9525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97178" name="Google Shape;522;p51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1066800" y="2293168"/>
            <a:ext cx="5486401" cy="3952166"/>
          </a:xfrm>
          <a:prstGeom prst="rect"/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0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8" name="Google Shape;527;p5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sz="4000" lang="en-IN" u="sng">
                <a:latin typeface="Times New Roman"/>
                <a:ea typeface="Times New Roman"/>
                <a:cs typeface="Times New Roman"/>
                <a:sym typeface="Times New Roman"/>
              </a:rPr>
              <a:t>Types of literals in </a:t>
            </a:r>
            <a:r>
              <a:rPr b="1" sz="4800" lang="en-IN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br>
              <a:rPr b="1" sz="4000" lang="en-IN" u="sng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799" name="Google Shape;528;p52"/>
          <p:cNvSpPr txBox="1"/>
          <p:nvPr>
            <p:ph type="body" idx="1"/>
          </p:nvPr>
        </p:nvSpPr>
        <p:spPr>
          <a:xfrm>
            <a:off x="457200" y="1219201"/>
            <a:ext cx="8229600" cy="3852420"/>
          </a:xfrm>
          <a:prstGeom prst="rect"/>
          <a:noFill/>
          <a:ln w="9525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sz="2000" lang="en-IN" u="sng">
                <a:latin typeface="Times New Roman"/>
                <a:ea typeface="Times New Roman"/>
                <a:cs typeface="Times New Roman"/>
                <a:sym typeface="Times New Roman"/>
              </a:rPr>
              <a:t>There are four types of literals that exist in C.</a:t>
            </a:r>
          </a:p>
          <a:p>
            <a:pPr algn="ctr" indent="0" lvl="0" marL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457200" lvl="0" marL="4572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arenR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Integer literal</a:t>
            </a:r>
          </a:p>
          <a:p>
            <a:pPr algn="l" indent="-254000" lvl="0" marL="4572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457200" lvl="0" marL="4572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arenR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Float literal</a:t>
            </a:r>
          </a:p>
          <a:p>
            <a:pPr algn="l" indent="-254000" lvl="0" marL="4572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457200" lvl="0" marL="4572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arenR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Character literal</a:t>
            </a:r>
          </a:p>
          <a:p>
            <a:pPr algn="l" indent="-254000" lvl="0" marL="4572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457200" lvl="0" marL="4572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arenR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String literal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1397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3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2" name="Google Shape;533;p5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sz="4000" lang="en-IN">
                <a:latin typeface="Times New Roman"/>
                <a:ea typeface="Times New Roman"/>
                <a:cs typeface="Times New Roman"/>
                <a:sym typeface="Times New Roman"/>
              </a:rPr>
              <a:t>Tokens in C</a:t>
            </a:r>
            <a:br>
              <a:rPr b="1" sz="4000" lang="en-IN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97179" name="Google Shape;534;p53"/>
          <p:cNvPicPr preferRelativeResize="0">
            <a:picLocks/>
          </p:cNvPicPr>
          <p:nvPr>
            <p:ph type="body" idx="1"/>
          </p:nvPr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1295400" y="2800350"/>
            <a:ext cx="5715000" cy="3143250"/>
          </a:xfrm>
          <a:prstGeom prst="rect"/>
          <a:noFill/>
          <a:ln>
            <a:noFill/>
          </a:ln>
        </p:spPr>
      </p:pic>
      <p:sp>
        <p:nvSpPr>
          <p:cNvPr id="1048803" name="Google Shape;535;p53"/>
          <p:cNvSpPr/>
          <p:nvPr/>
        </p:nvSpPr>
        <p:spPr>
          <a:xfrm>
            <a:off x="609600" y="1439049"/>
            <a:ext cx="7848600" cy="369332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cap="none" sz="2000" i="0" lang="en-IN" strike="noStrike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can define the token as the smallest individual element in C.</a:t>
            </a:r>
            <a:endParaRPr b="0" cap="none" sz="2000" i="0" strike="noStrike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804" name="Google Shape;536;p53"/>
          <p:cNvSpPr/>
          <p:nvPr/>
        </p:nvSpPr>
        <p:spPr>
          <a:xfrm>
            <a:off x="609600" y="1981200"/>
            <a:ext cx="7848600" cy="646331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cap="none" sz="2000" i="0" lang="en-IN" strike="noStrike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can say that tokens in C is the building block or the basic component for creating a </a:t>
            </a:r>
            <a:r>
              <a:rPr b="0" cap="none" sz="2000" i="0" lang="en-IN" strike="noStrike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2"/>
              </a:rPr>
              <a:t>program in C language</a:t>
            </a:r>
            <a:r>
              <a:rPr b="0" cap="none" sz="2000" i="0" lang="en-IN" strike="noStrike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cap="none" sz="2000" i="0" strike="noStrike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6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7" name="Google Shape;541;p54"/>
          <p:cNvSpPr txBox="1"/>
          <p:nvPr>
            <p:ph type="title"/>
          </p:nvPr>
        </p:nvSpPr>
        <p:spPr>
          <a:xfrm>
            <a:off x="457200" y="274638"/>
            <a:ext cx="8229600" cy="639762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sz="4000" lang="en-IN">
                <a:latin typeface="Times New Roman"/>
                <a:ea typeface="Times New Roman"/>
                <a:cs typeface="Times New Roman"/>
                <a:sym typeface="Times New Roman"/>
              </a:rPr>
              <a:t> Boolean Datatype in C</a:t>
            </a:r>
            <a:br>
              <a:rPr b="1" sz="4000" lang="en-IN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808" name="Google Shape;542;p54"/>
          <p:cNvSpPr txBox="1"/>
          <p:nvPr>
            <p:ph type="body" idx="1"/>
          </p:nvPr>
        </p:nvSpPr>
        <p:spPr>
          <a:xfrm>
            <a:off x="457200" y="1066800"/>
            <a:ext cx="8229600" cy="4525963"/>
          </a:xfrm>
          <a:prstGeom prst="rect"/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In C, Boolean is a data type that contains two types of values, i.e., 0 and 1.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Basically, the bool type value represents two types of behavior, either true or false.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Here, '0' represents false value, while '1' represents true value.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97180" name="Google Shape;543;p54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706224" y="3072353"/>
            <a:ext cx="7693058" cy="1828800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9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Google Shape;548;p55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414337" y="352425"/>
            <a:ext cx="8315325" cy="6153150"/>
          </a:xfrm>
          <a:prstGeom prst="rect"/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3" name="Google Shape;553;p5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sz="4000" lang="en-IN" u="sng">
                <a:latin typeface="Times New Roman"/>
                <a:ea typeface="Times New Roman"/>
                <a:cs typeface="Times New Roman"/>
                <a:sym typeface="Times New Roman"/>
              </a:rPr>
              <a:t>Type conversions in </a:t>
            </a:r>
            <a:r>
              <a:rPr b="1" sz="5400" lang="en-IN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b="1" sz="4000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97182" name="Google Shape;554;p56" descr="C Type Conversion (With Examples)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1478336" y="1267281"/>
            <a:ext cx="6187328" cy="5316081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5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6" name="Google Shape;559;p57"/>
          <p:cNvSpPr txBox="1"/>
          <p:nvPr>
            <p:ph type="title"/>
          </p:nvPr>
        </p:nvSpPr>
        <p:spPr>
          <a:xfrm>
            <a:off x="845466" y="526255"/>
            <a:ext cx="7886700" cy="994172"/>
          </a:xfrm>
          <a:prstGeom prst="rect"/>
          <a:noFill/>
          <a:ln>
            <a:noFill/>
          </a:ln>
        </p:spPr>
        <p:txBody>
          <a:bodyPr anchor="ctr" anchorCtr="0" bIns="34275" lIns="68550" rIns="68550" spcFirstLastPara="1" tIns="34275" wrap="square">
            <a:noAutofit/>
          </a:bodyPr>
          <a:p>
            <a:pPr algn="ctr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sz="4000" lang="en-IN" u="sng">
                <a:latin typeface="Times New Roman"/>
                <a:ea typeface="Times New Roman"/>
                <a:cs typeface="Times New Roman"/>
                <a:sym typeface="Times New Roman"/>
              </a:rPr>
              <a:t>Type Casting in </a:t>
            </a:r>
            <a:r>
              <a:rPr b="1" sz="5400" lang="en-IN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br>
              <a:rPr b="1" sz="4000" lang="en-IN" u="sng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817" name="Google Shape;560;p57"/>
          <p:cNvSpPr txBox="1"/>
          <p:nvPr>
            <p:ph type="body" idx="1"/>
          </p:nvPr>
        </p:nvSpPr>
        <p:spPr>
          <a:xfrm>
            <a:off x="527901" y="1432874"/>
            <a:ext cx="8125905" cy="4732256"/>
          </a:xfrm>
          <a:prstGeom prst="rect"/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34275" lIns="68550" rIns="68550" spcFirstLastPara="1" tIns="34275" wrap="square">
            <a:normAutofit/>
          </a:bodyPr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sz="2000" lang="en-IN">
                <a:latin typeface="Times New Roman"/>
                <a:ea typeface="Times New Roman"/>
                <a:cs typeface="Times New Roman"/>
                <a:sym typeface="Times New Roman"/>
              </a:rPr>
              <a:t>Typecasting allows us to convert one data type into other.</a:t>
            </a:r>
          </a:p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sz="2000" lang="en-IN">
                <a:latin typeface="Times New Roman"/>
                <a:ea typeface="Times New Roman"/>
                <a:cs typeface="Times New Roman"/>
                <a:sym typeface="Times New Roman"/>
              </a:rPr>
              <a:t> In C language, we use cast operator for typecasting which is denoted by (type).</a:t>
            </a:r>
          </a:p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sz="2000" lang="en-IN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Syntax: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	(type)value;   </a:t>
            </a:r>
          </a:p>
          <a:p>
            <a:pPr algn="l" indent="0" lvl="0" marL="0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8100" lvl="0" marL="171450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97183" name="Google Shape;561;p57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1412378" y="3607633"/>
            <a:ext cx="5798003" cy="2340428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8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Google Shape;566;p58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566057" y="1032665"/>
            <a:ext cx="7620001" cy="4712271"/>
          </a:xfrm>
          <a:prstGeom prst="rect"/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2" name="Google Shape;571;p59"/>
          <p:cNvSpPr txBox="1"/>
          <p:nvPr>
            <p:ph type="title"/>
          </p:nvPr>
        </p:nvSpPr>
        <p:spPr>
          <a:xfrm>
            <a:off x="628650" y="1613301"/>
            <a:ext cx="7886700" cy="994172"/>
          </a:xfrm>
          <a:prstGeom prst="rect"/>
          <a:noFill/>
          <a:ln>
            <a:noFill/>
          </a:ln>
        </p:spPr>
        <p:txBody>
          <a:bodyPr anchor="ctr" anchorCtr="0" bIns="34275" lIns="68550" rIns="68550" spcFirstLastPara="1" tIns="34275" wrap="square">
            <a:normAutofit/>
          </a:bodyPr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48160"/>
              <a:buNone/>
            </a:pPr>
            <a:br>
              <a:rPr sz="2969" lang="en-IN"/>
            </a:br>
            <a:br>
              <a:rPr b="1" sz="2969" lang="en-IN"/>
            </a:br>
            <a:endParaRPr sz="2969"/>
          </a:p>
        </p:txBody>
      </p:sp>
      <p:sp>
        <p:nvSpPr>
          <p:cNvPr id="1048823" name="Google Shape;572;p59"/>
          <p:cNvSpPr txBox="1"/>
          <p:nvPr>
            <p:ph type="body" idx="1"/>
          </p:nvPr>
        </p:nvSpPr>
        <p:spPr>
          <a:xfrm>
            <a:off x="628650" y="1685925"/>
            <a:ext cx="7886700" cy="2564604"/>
          </a:xfrm>
          <a:prstGeom prst="rect"/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34275" lIns="68550" rIns="68550" spcFirstLastPara="1" tIns="34275" wrap="square">
            <a:normAutofit/>
          </a:bodyPr>
          <a:p>
            <a:pPr algn="l" indent="0" lvl="0" marL="0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177800" lvl="0" marL="171450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Char char="•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If statement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177800" lvl="0" marL="171450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Char char="•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If-else statement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177800" lvl="0" marL="171450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Char char="•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If else-if ladder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177800" lvl="0" marL="171450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Char char="•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Nested if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824" name="Google Shape;573;p59"/>
          <p:cNvSpPr txBox="1"/>
          <p:nvPr/>
        </p:nvSpPr>
        <p:spPr>
          <a:xfrm>
            <a:off x="628650" y="564218"/>
            <a:ext cx="7886700" cy="84023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l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200"/>
              <a:buFont typeface="Arial"/>
              <a:buNone/>
            </a:pPr>
            <a:r>
              <a:rPr b="1" cap="none" sz="4000" i="0" lang="en-IN" strike="noStrike" u="sng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Conditional Statements in </a:t>
            </a:r>
            <a:r>
              <a:rPr b="1" cap="none" sz="5400" i="0" lang="en-IN" strike="noStrike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1" cap="none" sz="4000" i="0" lang="en-IN" strike="noStrike" u="sng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cap="none" sz="4000" i="0" strike="noStrike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6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Google Shape;198;p6"/>
          <p:cNvSpPr txBox="1"/>
          <p:nvPr/>
        </p:nvSpPr>
        <p:spPr>
          <a:xfrm>
            <a:off x="381000" y="1219201"/>
            <a:ext cx="8382000" cy="802601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2400" i="0" lang="en-IN" strike="noStrike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Q: - Write the algorithm to find the sum and  product of given two numbers.</a:t>
            </a:r>
          </a:p>
        </p:txBody>
      </p:sp>
      <p:sp>
        <p:nvSpPr>
          <p:cNvPr id="1048619" name="Google Shape;199;p6"/>
          <p:cNvSpPr txBox="1"/>
          <p:nvPr/>
        </p:nvSpPr>
        <p:spPr>
          <a:xfrm>
            <a:off x="1676400" y="1981201"/>
            <a:ext cx="3581400" cy="461665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2400" i="0" lang="en-IN" strike="noStrike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Solution: </a:t>
            </a:r>
          </a:p>
        </p:txBody>
      </p:sp>
      <p:sp>
        <p:nvSpPr>
          <p:cNvPr id="1048620" name="Google Shape;200;p6"/>
          <p:cNvSpPr txBox="1"/>
          <p:nvPr/>
        </p:nvSpPr>
        <p:spPr>
          <a:xfrm>
            <a:off x="2667000" y="2552700"/>
            <a:ext cx="3429000" cy="24282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2000" i="0" lang="en-IN" strike="noStrike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Algorithm:</a:t>
            </a:r>
          </a:p>
          <a:p>
            <a:pPr algn="l" indent="-45720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cap="none" sz="2000" i="0" lang="en-IN" strike="noStrike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</a:t>
            </a:r>
          </a:p>
          <a:p>
            <a:pPr algn="l" indent="-45720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cap="none" sz="2000" i="0" lang="en-IN" strike="noStrike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Read a, b</a:t>
            </a:r>
          </a:p>
          <a:p>
            <a:pPr algn="l" indent="-45720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cap="none" sz="2000" i="0" lang="en-IN" strike="noStrike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         a + b</a:t>
            </a:r>
          </a:p>
          <a:p>
            <a:pPr algn="l" indent="-45720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cap="none" sz="2000" i="0" lang="en-IN" strike="noStrike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           a x b</a:t>
            </a:r>
          </a:p>
          <a:p>
            <a:pPr algn="l" indent="-45720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cap="none" sz="2000" i="0" lang="en-IN" strike="noStrike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Print Sum, Product</a:t>
            </a:r>
          </a:p>
          <a:p>
            <a:pPr algn="l" indent="-45720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cap="none" sz="2000" i="0" lang="en-IN" strike="noStrike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Stop</a:t>
            </a:r>
          </a:p>
          <a:p>
            <a:pPr algn="l" indent="-254000" lvl="0" marL="3429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sz="1400" i="0" strike="noStrike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145728" name="Google Shape;201;p6"/>
          <p:cNvCxnSpPr>
            <a:cxnSpLocks/>
          </p:cNvCxnSpPr>
          <p:nvPr/>
        </p:nvCxnSpPr>
        <p:spPr>
          <a:xfrm rot="10800000">
            <a:off x="4191000" y="4019550"/>
            <a:ext cx="381000" cy="0"/>
          </a:xfrm>
          <a:prstGeom prst="straightConnector1"/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r="5400000" dist="20000" rotWithShape="0">
              <a:srgbClr val="000000">
                <a:alpha val="37647"/>
              </a:srgbClr>
            </a:outerShdw>
          </a:effectLst>
        </p:spPr>
      </p:cxnSp>
      <p:cxnSp>
        <p:nvCxnSpPr>
          <p:cNvPr id="3145729" name="Google Shape;202;p6"/>
          <p:cNvCxnSpPr>
            <a:cxnSpLocks/>
          </p:cNvCxnSpPr>
          <p:nvPr/>
        </p:nvCxnSpPr>
        <p:spPr>
          <a:xfrm rot="10800000">
            <a:off x="3810000" y="3714750"/>
            <a:ext cx="381000" cy="0"/>
          </a:xfrm>
          <a:prstGeom prst="straightConnector1"/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r="5400000" dist="2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314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314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4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7" name="Google Shape;578;p60"/>
          <p:cNvSpPr txBox="1"/>
          <p:nvPr>
            <p:ph type="title"/>
          </p:nvPr>
        </p:nvSpPr>
        <p:spPr>
          <a:xfrm>
            <a:off x="628650" y="1131094"/>
            <a:ext cx="7886700" cy="994172"/>
          </a:xfrm>
          <a:prstGeom prst="rect"/>
          <a:noFill/>
          <a:ln>
            <a:noFill/>
          </a:ln>
        </p:spPr>
        <p:txBody>
          <a:bodyPr anchor="ctr" anchorCtr="0" bIns="34275" lIns="68550" rIns="68550" spcFirstLastPara="1" tIns="34275" wrap="square">
            <a:noAutofit/>
          </a:bodyPr>
          <a:p>
            <a:pPr algn="ctr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sz="4000" lang="en-IN">
                <a:latin typeface="Times New Roman"/>
                <a:ea typeface="Times New Roman"/>
                <a:cs typeface="Times New Roman"/>
                <a:sym typeface="Times New Roman"/>
              </a:rPr>
              <a:t>If Statement</a:t>
            </a:r>
            <a:br>
              <a:rPr b="1" sz="4000" lang="en-IN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828" name="Google Shape;579;p60"/>
          <p:cNvSpPr txBox="1"/>
          <p:nvPr>
            <p:ph type="body" idx="1"/>
          </p:nvPr>
        </p:nvSpPr>
        <p:spPr>
          <a:xfrm>
            <a:off x="628650" y="2226469"/>
            <a:ext cx="7886700" cy="3263504"/>
          </a:xfrm>
          <a:prstGeom prst="rect"/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34275" lIns="68550" rIns="68550" spcFirstLastPara="1" tIns="34275" wrap="square">
            <a:normAutofit/>
          </a:bodyPr>
          <a:p>
            <a:pPr algn="l" indent="-177800" lvl="0" marL="17145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The if statement is used to check some given condition and to perform some operations depending upon the correctness of that condition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sz="2000" lang="en-IN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syntax of the if statement:-</a:t>
            </a:r>
          </a:p>
          <a:p>
            <a:pPr algn="l" indent="0" lvl="0" marL="0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1" marL="457200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2E75B5"/>
              </a:buClr>
              <a:buSzPts val="2800"/>
              <a:buNone/>
            </a:pPr>
            <a:r>
              <a:rPr sz="1600" lang="en-IN">
                <a:solidFill>
                  <a:srgbClr val="2E75B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</a:t>
            </a:r>
            <a:r>
              <a:rPr sz="1600" lang="en-IN">
                <a:latin typeface="Times New Roman"/>
                <a:ea typeface="Times New Roman"/>
                <a:cs typeface="Times New Roman"/>
                <a:sym typeface="Times New Roman"/>
              </a:rPr>
              <a:t>(expression)</a:t>
            </a:r>
          </a:p>
          <a:p>
            <a:pPr algn="l" indent="0" lvl="1" marL="457200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rPr sz="1600" lang="en-IN">
                <a:latin typeface="Times New Roman"/>
                <a:ea typeface="Times New Roman"/>
                <a:cs typeface="Times New Roman"/>
                <a:sym typeface="Times New Roman"/>
              </a:rPr>
              <a:t>{  </a:t>
            </a:r>
          </a:p>
          <a:p>
            <a:pPr algn="l" indent="0" lvl="1" marL="457200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00B050"/>
              </a:buClr>
              <a:buSzPts val="2800"/>
              <a:buNone/>
            </a:pPr>
            <a:r>
              <a:rPr sz="1600" lang="en-IN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//code to be executed  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1" marL="457200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rPr sz="1600" lang="en-IN">
                <a:latin typeface="Times New Roman"/>
                <a:ea typeface="Times New Roman"/>
                <a:cs typeface="Times New Roman"/>
                <a:sym typeface="Times New Roman"/>
              </a:rPr>
              <a:t>}  </a:t>
            </a:r>
          </a:p>
          <a:p>
            <a:pPr algn="l" indent="0" lvl="0" marL="0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7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5" name="Google Shape;584;p61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4939903" y="1514475"/>
            <a:ext cx="3189685" cy="3779044"/>
          </a:xfrm>
          <a:prstGeom prst="rect"/>
          <a:noFill/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97186" name="Google Shape;585;p61"/>
          <p:cNvPicPr preferRelativeResize="0">
            <a:picLocks/>
          </p:cNvPicPr>
          <p:nvPr>
            <p:ph type="body" idx="1"/>
          </p:nvPr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117873" y="1514476"/>
            <a:ext cx="4597003" cy="2793206"/>
          </a:xfrm>
          <a:prstGeom prst="rect"/>
          <a:noFill/>
          <a:ln w="9525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0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3" name="Google Shape;590;p62"/>
          <p:cNvSpPr txBox="1"/>
          <p:nvPr>
            <p:ph type="body" idx="1"/>
          </p:nvPr>
        </p:nvSpPr>
        <p:spPr>
          <a:xfrm>
            <a:off x="628651" y="1018256"/>
            <a:ext cx="5532834" cy="4501202"/>
          </a:xfrm>
          <a:prstGeom prst="rect"/>
          <a:noFill/>
          <a:ln w="9525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34275" lIns="68550" rIns="68550" spcFirstLastPara="1" tIns="34275" wrap="square">
            <a:sp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sz="2400" lang="en-IN">
                <a:latin typeface="Arial"/>
                <a:ea typeface="Arial"/>
                <a:cs typeface="Arial"/>
                <a:sym typeface="Arial"/>
              </a:rPr>
              <a:t>#include&lt;stdio.h&gt;  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sz="2400" lang="en-IN">
                <a:latin typeface="Arial"/>
                <a:ea typeface="Arial"/>
                <a:cs typeface="Arial"/>
                <a:sym typeface="Arial"/>
              </a:rPr>
              <a:t>int main()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sz="2400" lang="en-IN">
                <a:latin typeface="Arial"/>
                <a:ea typeface="Arial"/>
                <a:cs typeface="Arial"/>
                <a:sym typeface="Arial"/>
              </a:rPr>
              <a:t>{  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sz="2400" lang="en-IN">
                <a:latin typeface="Arial"/>
                <a:ea typeface="Arial"/>
                <a:cs typeface="Arial"/>
                <a:sym typeface="Arial"/>
              </a:rPr>
              <a:t>int </a:t>
            </a:r>
            <a:r>
              <a:rPr sz="2400" lang="en-IN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number</a:t>
            </a:r>
            <a:r>
              <a:rPr sz="2400" lang="en-IN">
                <a:latin typeface="Arial"/>
                <a:ea typeface="Arial"/>
                <a:cs typeface="Arial"/>
                <a:sym typeface="Arial"/>
              </a:rPr>
              <a:t>=0;  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sz="2400" lang="en-IN">
                <a:latin typeface="Arial"/>
                <a:ea typeface="Arial"/>
                <a:cs typeface="Arial"/>
                <a:sym typeface="Arial"/>
              </a:rPr>
              <a:t>printf("Enter a number:");  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sz="2400" lang="en-IN">
                <a:latin typeface="Arial"/>
                <a:ea typeface="Arial"/>
                <a:cs typeface="Arial"/>
                <a:sym typeface="Arial"/>
              </a:rPr>
              <a:t>scanf("%d",&amp;number);  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None/>
            </a:pPr>
            <a:r>
              <a:rPr sz="2400" lang="en-IN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if(number%2==0)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sz="2400" lang="en-IN">
                <a:latin typeface="Arial"/>
                <a:ea typeface="Arial"/>
                <a:cs typeface="Arial"/>
                <a:sym typeface="Arial"/>
              </a:rPr>
              <a:t>{  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sz="2400" lang="en-IN">
                <a:latin typeface="Arial"/>
                <a:ea typeface="Arial"/>
                <a:cs typeface="Arial"/>
                <a:sym typeface="Arial"/>
              </a:rPr>
              <a:t>printf("%d is even number",</a:t>
            </a:r>
            <a:r>
              <a:rPr sz="2400" lang="en-IN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number</a:t>
            </a:r>
            <a:r>
              <a:rPr sz="2400" lang="en-IN">
                <a:latin typeface="Arial"/>
                <a:ea typeface="Arial"/>
                <a:cs typeface="Arial"/>
                <a:sym typeface="Arial"/>
              </a:rPr>
              <a:t>);  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sz="2400" lang="en-IN">
                <a:latin typeface="Arial"/>
                <a:ea typeface="Arial"/>
                <a:cs typeface="Arial"/>
                <a:sym typeface="Arial"/>
              </a:rPr>
              <a:t>}  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sz="2400" lang="en-IN">
                <a:latin typeface="Arial"/>
                <a:ea typeface="Arial"/>
                <a:cs typeface="Arial"/>
                <a:sym typeface="Arial"/>
              </a:rPr>
              <a:t>return 0;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sz="2400" lang="en-IN">
                <a:latin typeface="Arial"/>
                <a:ea typeface="Arial"/>
                <a:cs typeface="Arial"/>
                <a:sym typeface="Arial"/>
              </a:rPr>
              <a:t>}   </a:t>
            </a:r>
          </a:p>
        </p:txBody>
      </p:sp>
      <p:sp>
        <p:nvSpPr>
          <p:cNvPr id="1048834" name="Google Shape;591;p62"/>
          <p:cNvSpPr/>
          <p:nvPr/>
        </p:nvSpPr>
        <p:spPr>
          <a:xfrm>
            <a:off x="6279361" y="4758496"/>
            <a:ext cx="2636045" cy="1177215"/>
          </a:xfrm>
          <a:prstGeom prst="rect"/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34275" lIns="68550" rIns="68550" spcFirstLastPara="1" tIns="34275" wrap="square">
            <a:sp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1800" i="0" lang="en-IN" strike="noStrike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  <a:endParaRPr b="0" cap="none" sz="1800" i="0" strike="noStrike" u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800" i="0" lang="en-IN" strike="noStrike" u="none">
                <a:solidFill>
                  <a:srgbClr val="00B050"/>
                </a:solidFill>
                <a:latin typeface="Arimo"/>
                <a:ea typeface="Arimo"/>
                <a:cs typeface="Arimo"/>
                <a:sym typeface="Arimo"/>
              </a:rPr>
              <a:t>Enter a number:4 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800" i="0" lang="en-IN" strike="noStrike" u="none">
                <a:solidFill>
                  <a:srgbClr val="00B050"/>
                </a:solidFill>
                <a:latin typeface="Arimo"/>
                <a:ea typeface="Arimo"/>
                <a:cs typeface="Arimo"/>
                <a:sym typeface="Arimo"/>
              </a:rPr>
              <a:t>4 is even number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800" i="0" lang="en-IN" strike="noStrike" u="none">
                <a:solidFill>
                  <a:srgbClr val="00B050"/>
                </a:solidFill>
                <a:latin typeface="Arimo"/>
                <a:ea typeface="Arimo"/>
                <a:cs typeface="Arimo"/>
                <a:sym typeface="Arimo"/>
              </a:rPr>
              <a:t> enter a number:5    </a:t>
            </a:r>
            <a:endParaRPr b="0" cap="none" sz="1800" i="0" strike="noStrike" u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3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7" name="Google Shape;596;p63"/>
          <p:cNvSpPr txBox="1"/>
          <p:nvPr>
            <p:ph type="title"/>
          </p:nvPr>
        </p:nvSpPr>
        <p:spPr>
          <a:xfrm>
            <a:off x="553235" y="464368"/>
            <a:ext cx="7886700" cy="994172"/>
          </a:xfrm>
          <a:prstGeom prst="rect"/>
          <a:noFill/>
          <a:ln>
            <a:noFill/>
          </a:ln>
        </p:spPr>
        <p:txBody>
          <a:bodyPr anchor="ctr" anchorCtr="0" bIns="34275" lIns="68550" rIns="68550" spcFirstLastPara="1" tIns="34275" wrap="square">
            <a:normAutofit/>
          </a:bodyPr>
          <a:p>
            <a:pPr algn="ctr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IN">
                <a:latin typeface="Times New Roman"/>
                <a:ea typeface="Times New Roman"/>
                <a:cs typeface="Times New Roman"/>
                <a:sym typeface="Times New Roman"/>
              </a:rPr>
              <a:t>If-else Statement</a:t>
            </a:r>
            <a:br>
              <a:rPr b="1" lang="en-IN"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838" name="Google Shape;597;p63"/>
          <p:cNvSpPr txBox="1"/>
          <p:nvPr>
            <p:ph type="body" idx="1"/>
          </p:nvPr>
        </p:nvSpPr>
        <p:spPr>
          <a:xfrm>
            <a:off x="628650" y="1370641"/>
            <a:ext cx="7886700" cy="5022991"/>
          </a:xfrm>
          <a:prstGeom prst="rect"/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34275" lIns="68550" rIns="68550" spcFirstLastPara="1" tIns="34275" wrap="square">
            <a:noAutofit/>
          </a:bodyPr>
          <a:p>
            <a:pPr algn="l" indent="0" lvl="0" marL="17145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635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167322" lvl="0" marL="17145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635"/>
              <a:buChar char="•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The if-else statement is used to perform two operations for a single condition. </a:t>
            </a:r>
          </a:p>
          <a:p>
            <a:pPr algn="l" indent="0" lvl="0" mar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635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167322" lvl="0" marL="171450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2635"/>
              <a:buChar char="•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The if-else statement is an extension to the if statement using which, we can perform two different operations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217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ts val="2170"/>
              <a:buNone/>
            </a:pPr>
            <a:r>
              <a:rPr sz="2000" lang="en-IN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syntax of the if-else statement is given below.</a:t>
            </a:r>
          </a:p>
          <a:p>
            <a:pPr algn="l" indent="0" lvl="0" marL="0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ts val="217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2170"/>
              <a:buNone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 if(expression)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1" marL="457200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2170"/>
              <a:buNone/>
            </a:pPr>
            <a:r>
              <a:rPr sz="1600" lang="en-IN">
                <a:latin typeface="Times New Roman"/>
                <a:ea typeface="Times New Roman"/>
                <a:cs typeface="Times New Roman"/>
                <a:sym typeface="Times New Roman"/>
              </a:rPr>
              <a:t>{  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1" marL="457200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2170"/>
              <a:buNone/>
            </a:pPr>
            <a:r>
              <a:rPr sz="1600" lang="en-IN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//code to be executed if condition is true  </a:t>
            </a:r>
            <a:endParaRPr sz="16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1" marL="457200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2170"/>
              <a:buNone/>
            </a:pPr>
            <a:r>
              <a:rPr sz="1600" lang="en-IN">
                <a:latin typeface="Times New Roman"/>
                <a:ea typeface="Times New Roman"/>
                <a:cs typeface="Times New Roman"/>
                <a:sym typeface="Times New Roman"/>
              </a:rPr>
              <a:t>}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1" marL="457200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2170"/>
              <a:buNone/>
            </a:pPr>
            <a:r>
              <a:rPr sz="1600" lang="en-IN">
                <a:latin typeface="Times New Roman"/>
                <a:ea typeface="Times New Roman"/>
                <a:cs typeface="Times New Roman"/>
                <a:sym typeface="Times New Roman"/>
              </a:rPr>
              <a:t>Else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1" marL="457200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2170"/>
              <a:buNone/>
            </a:pPr>
            <a:r>
              <a:rPr sz="1600" lang="en-IN">
                <a:latin typeface="Times New Roman"/>
                <a:ea typeface="Times New Roman"/>
                <a:cs typeface="Times New Roman"/>
                <a:sym typeface="Times New Roman"/>
              </a:rPr>
              <a:t>{  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1" marL="457200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2170"/>
              <a:buNone/>
            </a:pPr>
            <a:r>
              <a:rPr sz="1600" lang="en-IN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//code to be executed if condition is false  </a:t>
            </a:r>
            <a:endParaRPr sz="16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1" marL="457200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2170"/>
              <a:buNone/>
            </a:pPr>
            <a:r>
              <a:rPr sz="1600" lang="en-IN">
                <a:latin typeface="Times New Roman"/>
                <a:ea typeface="Times New Roman"/>
                <a:cs typeface="Times New Roman"/>
                <a:sym typeface="Times New Roman"/>
              </a:rPr>
              <a:t>}  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217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6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Google Shape;602;p64"/>
          <p:cNvPicPr preferRelativeResize="0">
            <a:picLocks/>
          </p:cNvPicPr>
          <p:nvPr>
            <p:ph type="body" idx="1"/>
          </p:nvPr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5293519" y="1396046"/>
            <a:ext cx="3203972" cy="4097510"/>
          </a:xfrm>
          <a:prstGeom prst="rect"/>
          <a:noFill/>
          <a:ln w="9525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97188" name="Google Shape;603;p64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392907" y="1293019"/>
            <a:ext cx="4382690" cy="4279106"/>
          </a:xfrm>
          <a:prstGeom prst="rect"/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9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3" name="Google Shape;608;p65"/>
          <p:cNvSpPr/>
          <p:nvPr/>
        </p:nvSpPr>
        <p:spPr>
          <a:xfrm>
            <a:off x="970961" y="659026"/>
            <a:ext cx="5100638" cy="5539948"/>
          </a:xfrm>
          <a:prstGeom prst="rect"/>
          <a:noFill/>
          <a:ln w="9525" cap="flat" cmpd="sng">
            <a:solidFill>
              <a:srgbClr val="17365D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34275" lIns="68550" rIns="68550" spcFirstLastPara="1" tIns="34275" wrap="square">
            <a:sp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sz="1800" i="0" strike="noStrike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#include &lt;stdio.h&gt;  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 main()  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{  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 int age;   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 printf("Enter your age?");   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 scanf("%d",&amp;age);  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 if(age&gt;=18)  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 {  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     printf("You are eligible to vote...");   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 }  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 else   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 {  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     printf("Sorry ... you can't vote");   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 }  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  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sz="1350" i="0" strike="noStrike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sz="1350" i="0" strike="noStrike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sz="1350" i="0" strike="noStrike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sz="1350" i="0" strike="noStrike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sz="1350" i="0" strike="noStrike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844" name="Google Shape;609;p65"/>
          <p:cNvSpPr/>
          <p:nvPr/>
        </p:nvSpPr>
        <p:spPr>
          <a:xfrm>
            <a:off x="6247210" y="4835988"/>
            <a:ext cx="2896790" cy="1107965"/>
          </a:xfrm>
          <a:prstGeom prst="rect"/>
          <a:noFill/>
          <a:ln w="9525" cap="flat" cmpd="sng">
            <a:solidFill>
              <a:srgbClr val="17365D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34275" lIns="68550" rIns="68550" spcFirstLastPara="1" tIns="34275" wrap="square">
            <a:sp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1350" i="0" lang="en-IN" strike="noStrike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  <a:endParaRPr b="0" cap="none" sz="1350" i="0" strike="noStrike" u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350" i="0" lang="en-IN" strike="noStrike" u="none">
                <a:solidFill>
                  <a:srgbClr val="00B050"/>
                </a:solidFill>
                <a:latin typeface="Arimo"/>
                <a:ea typeface="Arimo"/>
                <a:cs typeface="Arimo"/>
                <a:sym typeface="Arimo"/>
              </a:rPr>
              <a:t>Enter your age?18 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350" i="0" lang="en-IN" strike="noStrike" u="none">
                <a:solidFill>
                  <a:srgbClr val="00B050"/>
                </a:solidFill>
                <a:latin typeface="Arimo"/>
                <a:ea typeface="Arimo"/>
                <a:cs typeface="Arimo"/>
                <a:sym typeface="Arimo"/>
              </a:rPr>
              <a:t>You are eligible to vote...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350" i="0" lang="en-IN" strike="noStrike" u="none">
                <a:solidFill>
                  <a:srgbClr val="00B050"/>
                </a:solidFill>
                <a:latin typeface="Arimo"/>
                <a:ea typeface="Arimo"/>
                <a:cs typeface="Arimo"/>
                <a:sym typeface="Arimo"/>
              </a:rPr>
              <a:t>Enter your age?13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350" i="0" lang="en-IN" strike="noStrike" u="none">
                <a:solidFill>
                  <a:srgbClr val="00B050"/>
                </a:solidFill>
                <a:latin typeface="Arimo"/>
                <a:ea typeface="Arimo"/>
                <a:cs typeface="Arimo"/>
                <a:sym typeface="Arimo"/>
              </a:rPr>
              <a:t>Sorry ... you can't vote </a:t>
            </a:r>
            <a:endParaRPr b="0" cap="none" sz="1350" i="0" strike="noStrike" u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2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7" name="Google Shape;615;p66"/>
          <p:cNvSpPr txBox="1"/>
          <p:nvPr>
            <p:ph type="title"/>
          </p:nvPr>
        </p:nvSpPr>
        <p:spPr>
          <a:xfrm>
            <a:off x="770052" y="466443"/>
            <a:ext cx="7886700" cy="994275"/>
          </a:xfrm>
          <a:prstGeom prst="rect"/>
          <a:noFill/>
          <a:ln>
            <a:noFill/>
          </a:ln>
        </p:spPr>
        <p:txBody>
          <a:bodyPr anchor="ctr" anchorCtr="0" bIns="34275" lIns="68550" rIns="68550" spcFirstLastPara="1" tIns="34275" wrap="square">
            <a:noAutofit/>
          </a:bodyPr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sz="4000" lang="en-IN">
                <a:latin typeface="Times New Roman"/>
                <a:ea typeface="Times New Roman"/>
                <a:cs typeface="Times New Roman"/>
                <a:sym typeface="Times New Roman"/>
              </a:rPr>
              <a:t>Nested if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97189" name="Google Shape;616;p66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504769" y="1929994"/>
            <a:ext cx="3467288" cy="3467288"/>
          </a:xfrm>
          <a:prstGeom prst="rect"/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97190" name="Google Shape;617;p66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4483726" y="1674169"/>
            <a:ext cx="4379006" cy="3467288"/>
          </a:xfrm>
          <a:prstGeom prst="rect"/>
          <a:noFill/>
          <a:ln w="9525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5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1" name="Google Shape;623;p67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114301" y="971550"/>
            <a:ext cx="4207856" cy="5029200"/>
          </a:xfrm>
          <a:prstGeom prst="rect"/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97192" name="Google Shape;624;p67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4436457" y="971551"/>
            <a:ext cx="4598326" cy="5029199"/>
          </a:xfrm>
          <a:prstGeom prst="rect"/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4" name="Google Shape;629;p68"/>
          <p:cNvSpPr txBox="1"/>
          <p:nvPr>
            <p:ph type="title"/>
          </p:nvPr>
        </p:nvSpPr>
        <p:spPr>
          <a:xfrm>
            <a:off x="628650" y="301537"/>
            <a:ext cx="7886700" cy="379809"/>
          </a:xfrm>
          <a:prstGeom prst="rect"/>
          <a:noFill/>
          <a:ln>
            <a:noFill/>
          </a:ln>
        </p:spPr>
        <p:txBody>
          <a:bodyPr anchor="ctr" anchorCtr="0" bIns="34275" lIns="68550" rIns="68550" spcFirstLastPara="1" tIns="34275" wrap="square">
            <a:noAutofit/>
          </a:bodyPr>
          <a:p>
            <a:pPr algn="ctr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959"/>
              <a:buNone/>
            </a:pPr>
            <a:r>
              <a:rPr b="1" sz="4000" lang="en-IN">
                <a:latin typeface="Times New Roman"/>
                <a:ea typeface="Times New Roman"/>
                <a:cs typeface="Times New Roman"/>
                <a:sym typeface="Times New Roman"/>
              </a:rPr>
              <a:t>If else-if ladder Statement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855" name="Google Shape;630;p68"/>
          <p:cNvSpPr txBox="1"/>
          <p:nvPr>
            <p:ph type="body" idx="1"/>
          </p:nvPr>
        </p:nvSpPr>
        <p:spPr>
          <a:xfrm>
            <a:off x="628650" y="933254"/>
            <a:ext cx="7886700" cy="5623209"/>
          </a:xfrm>
          <a:prstGeom prst="rect"/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34275" lIns="68550" rIns="68550" spcFirstLastPara="1" tIns="34275" wrap="square">
            <a:noAutofit/>
          </a:bodyPr>
          <a:p>
            <a:pPr algn="l" indent="-44450" lvl="0" marL="17145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171450" lvl="0" marL="17145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The if-else-if ladder statement is an extension to the if-else statement.</a:t>
            </a:r>
          </a:p>
          <a:p>
            <a:pPr algn="l" indent="0" lvl="0" mar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171450" lvl="0" marL="17145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 It is used in the scenario where there are multiple cases to be performed for different conditions.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95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r>
              <a:rPr sz="2000" lang="en-IN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syntax of the if-else-if  statement is given below.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1" marL="457200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sz="1600" lang="en-IN">
                <a:latin typeface="Times New Roman"/>
                <a:ea typeface="Times New Roman"/>
                <a:cs typeface="Times New Roman"/>
                <a:sym typeface="Times New Roman"/>
              </a:rPr>
              <a:t>if(condition1){  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1" marL="457200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sz="1600" lang="en-IN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//code to be executed if condition1 is true  </a:t>
            </a:r>
            <a:endParaRPr sz="16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1" marL="457200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sz="1600" lang="en-IN">
                <a:latin typeface="Times New Roman"/>
                <a:ea typeface="Times New Roman"/>
                <a:cs typeface="Times New Roman"/>
                <a:sym typeface="Times New Roman"/>
              </a:rPr>
              <a:t>}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1" marL="457200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sz="1600" lang="en-IN">
                <a:latin typeface="Times New Roman"/>
                <a:ea typeface="Times New Roman"/>
                <a:cs typeface="Times New Roman"/>
                <a:sym typeface="Times New Roman"/>
              </a:rPr>
              <a:t>else if(condition2){  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1" marL="457200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sz="1600" lang="en-IN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//code to be executed if condition2 is true  </a:t>
            </a:r>
            <a:endParaRPr sz="16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1" marL="457200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sz="1600" lang="en-IN">
                <a:latin typeface="Times New Roman"/>
                <a:ea typeface="Times New Roman"/>
                <a:cs typeface="Times New Roman"/>
                <a:sym typeface="Times New Roman"/>
              </a:rPr>
              <a:t>}  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1" marL="457200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sz="1600" lang="en-IN">
                <a:latin typeface="Times New Roman"/>
                <a:ea typeface="Times New Roman"/>
                <a:cs typeface="Times New Roman"/>
                <a:sym typeface="Times New Roman"/>
              </a:rPr>
              <a:t>else if(condition3){  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1" marL="457200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sz="1600" lang="en-IN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//code to be executed if condition3 is true  </a:t>
            </a:r>
            <a:endParaRPr sz="16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1" marL="457200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sz="1600" lang="en-IN">
                <a:latin typeface="Times New Roman"/>
                <a:ea typeface="Times New Roman"/>
                <a:cs typeface="Times New Roman"/>
                <a:sym typeface="Times New Roman"/>
              </a:rPr>
              <a:t>}  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1" marL="457200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sz="1600" lang="en-IN">
                <a:latin typeface="Times New Roman"/>
                <a:ea typeface="Times New Roman"/>
                <a:cs typeface="Times New Roman"/>
                <a:sym typeface="Times New Roman"/>
              </a:rPr>
              <a:t>...  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1" marL="457200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sz="1600" lang="en-IN">
                <a:latin typeface="Times New Roman"/>
                <a:ea typeface="Times New Roman"/>
                <a:cs typeface="Times New Roman"/>
                <a:sym typeface="Times New Roman"/>
              </a:rPr>
              <a:t>else{  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1" marL="457200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sz="1600" lang="en-IN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//code to be executed if all the conditions are false  </a:t>
            </a:r>
            <a:endParaRPr sz="16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1" marL="457200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sz="1600" lang="en-IN">
                <a:latin typeface="Times New Roman"/>
                <a:ea typeface="Times New Roman"/>
                <a:cs typeface="Times New Roman"/>
                <a:sym typeface="Times New Roman"/>
              </a:rPr>
              <a:t>}  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7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3" name="Google Shape;636;p69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107158" y="928688"/>
            <a:ext cx="4371974" cy="5000625"/>
          </a:xfrm>
          <a:prstGeom prst="rect"/>
          <a:noFill/>
          <a:ln w="9525" cap="flat" cmpd="sng">
            <a:solidFill>
              <a:srgbClr val="B2A0C7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97194" name="Google Shape;637;p69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4672013" y="1050132"/>
            <a:ext cx="4232672" cy="4879181"/>
          </a:xfrm>
          <a:prstGeom prst="rect"/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9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Google Shape;207;p7"/>
          <p:cNvSpPr txBox="1"/>
          <p:nvPr>
            <p:ph type="title"/>
          </p:nvPr>
        </p:nvSpPr>
        <p:spPr>
          <a:xfrm>
            <a:off x="457200" y="838200"/>
            <a:ext cx="8229600" cy="85725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IN" u="sng">
                <a:latin typeface="Times New Roman"/>
                <a:ea typeface="Times New Roman"/>
                <a:cs typeface="Times New Roman"/>
                <a:sym typeface="Times New Roman"/>
              </a:rPr>
              <a:t>Flowchart</a:t>
            </a:r>
          </a:p>
        </p:txBody>
      </p:sp>
      <p:sp>
        <p:nvSpPr>
          <p:cNvPr id="1048624" name="Google Shape;208;p7"/>
          <p:cNvSpPr txBox="1"/>
          <p:nvPr>
            <p:ph type="body" idx="1"/>
          </p:nvPr>
        </p:nvSpPr>
        <p:spPr>
          <a:xfrm>
            <a:off x="457200" y="1828800"/>
            <a:ext cx="8229600" cy="21717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p>
            <a:pPr algn="l" indent="0" lvl="0" marL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sz="2400" lang="en-IN">
                <a:latin typeface="Times New Roman"/>
                <a:ea typeface="Times New Roman"/>
                <a:cs typeface="Times New Roman"/>
                <a:sym typeface="Times New Roman"/>
              </a:rPr>
              <a:t>Flowchart is a symbolic or diagrammatic representation of an algorithm. It uses several geometrical figures to represent the operations, and arrows to show the direction of flow.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4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1" name="Google Shape;642;p70"/>
          <p:cNvSpPr txBox="1"/>
          <p:nvPr>
            <p:ph type="body" idx="1"/>
          </p:nvPr>
        </p:nvSpPr>
        <p:spPr>
          <a:xfrm>
            <a:off x="628650" y="513096"/>
            <a:ext cx="8166558" cy="5732308"/>
          </a:xfrm>
          <a:prstGeom prst="rect"/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34275" lIns="68550" rIns="68550" spcFirstLastPara="1" tIns="34275" wrap="square">
            <a:sp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sz="1200" lang="en-IN">
                <a:latin typeface="Arial"/>
                <a:ea typeface="Arial"/>
                <a:cs typeface="Arial"/>
                <a:sym typeface="Arial"/>
              </a:rPr>
              <a:t>Program to calculate the grade of the student according to the specified marks.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sz="1200" lang="en-IN">
                <a:latin typeface="Arial"/>
                <a:ea typeface="Arial"/>
                <a:cs typeface="Arial"/>
                <a:sym typeface="Arial"/>
              </a:rPr>
              <a:t>#include &lt;stdio.h&gt;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sz="1200" lang="en-IN">
                <a:latin typeface="Arial"/>
                <a:ea typeface="Arial"/>
                <a:cs typeface="Arial"/>
                <a:sym typeface="Arial"/>
              </a:rPr>
              <a:t>int main()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sz="1200" lang="en-IN">
                <a:latin typeface="Arial"/>
                <a:ea typeface="Arial"/>
                <a:cs typeface="Arial"/>
                <a:sym typeface="Arial"/>
              </a:rPr>
              <a:t>{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sz="1200" lang="en-IN">
                <a:latin typeface="Arial"/>
                <a:ea typeface="Arial"/>
                <a:cs typeface="Arial"/>
                <a:sym typeface="Arial"/>
              </a:rPr>
              <a:t>    int marks; 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sz="1200" lang="en-IN">
                <a:latin typeface="Arial"/>
                <a:ea typeface="Arial"/>
                <a:cs typeface="Arial"/>
                <a:sym typeface="Arial"/>
              </a:rPr>
              <a:t>    printf("Enter your marks?");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sz="1200" lang="en-IN">
                <a:latin typeface="Arial"/>
                <a:ea typeface="Arial"/>
                <a:cs typeface="Arial"/>
                <a:sym typeface="Arial"/>
              </a:rPr>
              <a:t>    scanf("%d",&amp;marks); 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sz="1200" lang="en-IN">
                <a:latin typeface="Arial"/>
                <a:ea typeface="Arial"/>
                <a:cs typeface="Arial"/>
                <a:sym typeface="Arial"/>
              </a:rPr>
              <a:t>    if(marks &gt; 85 &amp;&amp; marks &lt;= 100)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sz="1200" lang="en-IN">
                <a:latin typeface="Arial"/>
                <a:ea typeface="Arial"/>
                <a:cs typeface="Arial"/>
                <a:sym typeface="Arial"/>
              </a:rPr>
              <a:t>    {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sz="1200" lang="en-IN">
                <a:latin typeface="Arial"/>
                <a:ea typeface="Arial"/>
                <a:cs typeface="Arial"/>
                <a:sym typeface="Arial"/>
              </a:rPr>
              <a:t>        printf("Congrats ! you scored grade A ..."); 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sz="1200" lang="en-IN">
                <a:latin typeface="Arial"/>
                <a:ea typeface="Arial"/>
                <a:cs typeface="Arial"/>
                <a:sym typeface="Arial"/>
              </a:rPr>
              <a:t>    }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sz="1200" lang="en-IN">
                <a:latin typeface="Arial"/>
                <a:ea typeface="Arial"/>
                <a:cs typeface="Arial"/>
                <a:sym typeface="Arial"/>
              </a:rPr>
              <a:t>    else if (marks &gt; 60 &amp;&amp; marks &lt;= 85) 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sz="1200" lang="en-IN">
                <a:latin typeface="Arial"/>
                <a:ea typeface="Arial"/>
                <a:cs typeface="Arial"/>
                <a:sym typeface="Arial"/>
              </a:rPr>
              <a:t>    {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sz="1200" lang="en-IN">
                <a:latin typeface="Arial"/>
                <a:ea typeface="Arial"/>
                <a:cs typeface="Arial"/>
                <a:sym typeface="Arial"/>
              </a:rPr>
              <a:t>        printf("You scored grade B + ...");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sz="1200" lang="en-IN">
                <a:latin typeface="Arial"/>
                <a:ea typeface="Arial"/>
                <a:cs typeface="Arial"/>
                <a:sym typeface="Arial"/>
              </a:rPr>
              <a:t>    }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sz="1200" lang="en-IN">
                <a:latin typeface="Arial"/>
                <a:ea typeface="Arial"/>
                <a:cs typeface="Arial"/>
                <a:sym typeface="Arial"/>
              </a:rPr>
              <a:t>    else if (marks &gt; 40 &amp;&amp; marks &lt;= 60) 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sz="1200" lang="en-IN">
                <a:latin typeface="Arial"/>
                <a:ea typeface="Arial"/>
                <a:cs typeface="Arial"/>
                <a:sym typeface="Arial"/>
              </a:rPr>
              <a:t>    {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sz="1200" lang="en-IN">
                <a:latin typeface="Arial"/>
                <a:ea typeface="Arial"/>
                <a:cs typeface="Arial"/>
                <a:sym typeface="Arial"/>
              </a:rPr>
              <a:t>        printf("You scored grade B ...");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sz="1200" lang="en-IN">
                <a:latin typeface="Arial"/>
                <a:ea typeface="Arial"/>
                <a:cs typeface="Arial"/>
                <a:sym typeface="Arial"/>
              </a:rPr>
              <a:t>    }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sz="1200" lang="en-IN">
                <a:latin typeface="Arial"/>
                <a:ea typeface="Arial"/>
                <a:cs typeface="Arial"/>
                <a:sym typeface="Arial"/>
              </a:rPr>
              <a:t>    else if (marks &gt; 30 &amp;&amp; marks &lt;= 40) 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sz="1200" lang="en-IN">
                <a:latin typeface="Arial"/>
                <a:ea typeface="Arial"/>
                <a:cs typeface="Arial"/>
                <a:sym typeface="Arial"/>
              </a:rPr>
              <a:t>    {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sz="1200" lang="en-IN">
                <a:latin typeface="Arial"/>
                <a:ea typeface="Arial"/>
                <a:cs typeface="Arial"/>
                <a:sym typeface="Arial"/>
              </a:rPr>
              <a:t>        printf("You scored grade C ..."); 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sz="1200" lang="en-IN">
                <a:latin typeface="Arial"/>
                <a:ea typeface="Arial"/>
                <a:cs typeface="Arial"/>
                <a:sym typeface="Arial"/>
              </a:rPr>
              <a:t>    }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sz="1200" lang="en-IN">
                <a:latin typeface="Arial"/>
                <a:ea typeface="Arial"/>
                <a:cs typeface="Arial"/>
                <a:sym typeface="Arial"/>
              </a:rPr>
              <a:t>    else 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sz="1200" lang="en-IN">
                <a:latin typeface="Arial"/>
                <a:ea typeface="Arial"/>
                <a:cs typeface="Arial"/>
                <a:sym typeface="Arial"/>
              </a:rPr>
              <a:t>    {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sz="1200" lang="en-IN">
                <a:latin typeface="Arial"/>
                <a:ea typeface="Arial"/>
                <a:cs typeface="Arial"/>
                <a:sym typeface="Arial"/>
              </a:rPr>
              <a:t>        printf("Sorry you are fail ..."); 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sz="1200" lang="en-IN">
                <a:latin typeface="Arial"/>
                <a:ea typeface="Arial"/>
                <a:cs typeface="Arial"/>
                <a:sym typeface="Arial"/>
              </a:rPr>
              <a:t>    }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sz="1200" lang="en-IN">
                <a:latin typeface="Arial"/>
                <a:ea typeface="Arial"/>
                <a:cs typeface="Arial"/>
                <a:sym typeface="Arial"/>
              </a:rPr>
              <a:t>}  </a:t>
            </a:r>
          </a:p>
        </p:txBody>
      </p:sp>
      <p:pic>
        <p:nvPicPr>
          <p:cNvPr id="2097195" name="Google Shape;643;p70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4711929" y="3506183"/>
            <a:ext cx="2786743" cy="2133600"/>
          </a:xfrm>
          <a:prstGeom prst="rect"/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6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6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6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6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6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6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6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6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6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6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6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1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61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1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61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1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61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4" name="Google Shape;648;p71"/>
          <p:cNvSpPr txBox="1"/>
          <p:nvPr>
            <p:ph type="title"/>
          </p:nvPr>
        </p:nvSpPr>
        <p:spPr>
          <a:xfrm>
            <a:off x="609634" y="594263"/>
            <a:ext cx="7789648" cy="994172"/>
          </a:xfrm>
          <a:prstGeom prst="rect"/>
          <a:noFill/>
          <a:ln>
            <a:noFill/>
          </a:ln>
        </p:spPr>
        <p:txBody>
          <a:bodyPr anchor="ctr" anchorCtr="0" bIns="34275" lIns="68550" rIns="68550" spcFirstLastPara="1" tIns="34275" wrap="square">
            <a:normAutofit fontScale="90000"/>
          </a:bodyPr>
          <a:p>
            <a:pPr algn="ctr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IN" u="sng">
                <a:latin typeface="Times New Roman"/>
                <a:ea typeface="Times New Roman"/>
                <a:cs typeface="Times New Roman"/>
                <a:sym typeface="Times New Roman"/>
              </a:rPr>
              <a:t>Switch Statement in </a:t>
            </a:r>
            <a:r>
              <a:rPr b="1" sz="6000" lang="en-IN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br>
              <a:rPr b="1" lang="en-IN" u="sng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865" name="Google Shape;649;p71"/>
          <p:cNvSpPr txBox="1"/>
          <p:nvPr>
            <p:ph type="body" idx="1"/>
          </p:nvPr>
        </p:nvSpPr>
        <p:spPr>
          <a:xfrm>
            <a:off x="609634" y="2327670"/>
            <a:ext cx="7886700" cy="4148543"/>
          </a:xfrm>
          <a:prstGeom prst="rect"/>
          <a:noFill/>
          <a:ln w="9525" cap="flat" cmpd="sng">
            <a:solidFill>
              <a:srgbClr val="953734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34275" lIns="68550" rIns="68550" spcFirstLastPara="1" tIns="34275" wrap="square">
            <a:normAutofit/>
          </a:bodyPr>
          <a:p>
            <a:pPr algn="l" indent="-177800" lvl="0" marL="1714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The switch statement in C </a:t>
            </a:r>
            <a:r>
              <a:rPr sz="2000" lang="en-I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an </a:t>
            </a:r>
            <a:r>
              <a:rPr b="1" sz="2000" lang="en-IN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alternate to if-else-if ladder </a:t>
            </a: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statement which allows us to execute multiple operations for the different possible values of a single variable called switch variable.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97196" name="Google Shape;650;p71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775517" y="3659658"/>
            <a:ext cx="7554937" cy="2604079"/>
          </a:xfrm>
          <a:prstGeom prst="rect"/>
          <a:noFill/>
          <a:ln>
            <a:noFill/>
          </a:ln>
        </p:spPr>
      </p:pic>
      <p:pic>
        <p:nvPicPr>
          <p:cNvPr id="2097197" name="Google Shape;651;p71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5938887" y="1147577"/>
            <a:ext cx="2391567" cy="1078892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0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8" name="Google Shape;656;p72"/>
          <p:cNvSpPr txBox="1"/>
          <p:nvPr>
            <p:ph type="title"/>
          </p:nvPr>
        </p:nvSpPr>
        <p:spPr>
          <a:xfrm>
            <a:off x="487248" y="320389"/>
            <a:ext cx="7886700" cy="994172"/>
          </a:xfrm>
          <a:prstGeom prst="rect"/>
          <a:noFill/>
          <a:ln>
            <a:noFill/>
          </a:ln>
        </p:spPr>
        <p:txBody>
          <a:bodyPr anchor="ctr" anchorCtr="0" bIns="34275" lIns="68550" rIns="68550" spcFirstLastPara="1" tIns="34275" wrap="square">
            <a:normAutofit fontScale="90000"/>
          </a:bodyPr>
          <a:p>
            <a:pPr algn="ctr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IN" u="sng">
                <a:latin typeface="Times New Roman"/>
                <a:ea typeface="Times New Roman"/>
                <a:cs typeface="Times New Roman"/>
                <a:sym typeface="Times New Roman"/>
              </a:rPr>
              <a:t> switch statement </a:t>
            </a:r>
            <a:br>
              <a:rPr b="1" lang="en-IN" u="sng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869" name="Google Shape;657;p72"/>
          <p:cNvSpPr txBox="1"/>
          <p:nvPr>
            <p:ph type="body" idx="1"/>
          </p:nvPr>
        </p:nvSpPr>
        <p:spPr>
          <a:xfrm>
            <a:off x="628650" y="1238139"/>
            <a:ext cx="7886700" cy="5200368"/>
          </a:xfrm>
          <a:prstGeom prst="rect"/>
          <a:noFill/>
          <a:ln w="9525" cap="flat" cmpd="sng">
            <a:solidFill>
              <a:srgbClr val="938953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34275" lIns="68550" rIns="68550" spcFirstLastPara="1" tIns="34275" wrap="square">
            <a:noAutofit/>
          </a:bodyPr>
          <a:p>
            <a:pPr algn="l" indent="0" lvl="0" mar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17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170"/>
              <a:buNone/>
            </a:pPr>
            <a:r>
              <a:rPr sz="3200" lang="en-IN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syntax </a:t>
            </a:r>
            <a:r>
              <a:rPr sz="2000" lang="en-IN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:-</a:t>
            </a:r>
          </a:p>
          <a:p>
            <a:pPr algn="l" indent="0" lvl="0" mar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17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170"/>
              <a:buNone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switch(expression)</a:t>
            </a:r>
          </a:p>
          <a:p>
            <a:pPr algn="l" indent="0" lvl="0" mar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17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1" marL="45720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170"/>
              <a:buNone/>
            </a:pPr>
            <a:r>
              <a:rPr sz="1600" lang="en-IN">
                <a:latin typeface="Times New Roman"/>
                <a:ea typeface="Times New Roman"/>
                <a:cs typeface="Times New Roman"/>
                <a:sym typeface="Times New Roman"/>
              </a:rPr>
              <a:t>{    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1" marL="457200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2170"/>
              <a:buNone/>
            </a:pPr>
            <a:r>
              <a:rPr sz="1600" lang="en-IN">
                <a:latin typeface="Times New Roman"/>
                <a:ea typeface="Times New Roman"/>
                <a:cs typeface="Times New Roman"/>
                <a:sym typeface="Times New Roman"/>
              </a:rPr>
              <a:t>case value1:    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1" marL="457200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2170"/>
              <a:buNone/>
            </a:pPr>
            <a:r>
              <a:rPr sz="1600" lang="en-IN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//code to be executed;    </a:t>
            </a:r>
            <a:endParaRPr sz="16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1" marL="457200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2170"/>
              <a:buNone/>
            </a:pPr>
            <a:r>
              <a:rPr sz="1600" lang="en-IN">
                <a:latin typeface="Times New Roman"/>
                <a:ea typeface="Times New Roman"/>
                <a:cs typeface="Times New Roman"/>
                <a:sym typeface="Times New Roman"/>
              </a:rPr>
              <a:t> break;  //optional  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1" marL="457200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2170"/>
              <a:buNone/>
            </a:pPr>
            <a:r>
              <a:rPr sz="1600" lang="en-IN">
                <a:latin typeface="Times New Roman"/>
                <a:ea typeface="Times New Roman"/>
                <a:cs typeface="Times New Roman"/>
                <a:sym typeface="Times New Roman"/>
              </a:rPr>
              <a:t>case value2:    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1" marL="457200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2170"/>
              <a:buNone/>
            </a:pPr>
            <a:r>
              <a:rPr sz="1600" lang="en-IN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//code to be executed;    </a:t>
            </a:r>
            <a:endParaRPr sz="16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1" marL="457200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2170"/>
              <a:buNone/>
            </a:pPr>
            <a:r>
              <a:rPr sz="1600" lang="en-IN">
                <a:latin typeface="Times New Roman"/>
                <a:ea typeface="Times New Roman"/>
                <a:cs typeface="Times New Roman"/>
                <a:sym typeface="Times New Roman"/>
              </a:rPr>
              <a:t> break;  //optional  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1" marL="457200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2170"/>
              <a:buNone/>
            </a:pPr>
            <a:r>
              <a:rPr sz="1600" lang="en-IN">
                <a:latin typeface="Times New Roman"/>
                <a:ea typeface="Times New Roman"/>
                <a:cs typeface="Times New Roman"/>
                <a:sym typeface="Times New Roman"/>
              </a:rPr>
              <a:t>......    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1" marL="457200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2170"/>
              <a:buNone/>
            </a:pPr>
            <a:r>
              <a:rPr sz="1600" lang="en-IN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1" marL="457200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2170"/>
              <a:buNone/>
            </a:pPr>
            <a:r>
              <a:rPr sz="1600" lang="en-IN">
                <a:latin typeface="Times New Roman"/>
                <a:ea typeface="Times New Roman"/>
                <a:cs typeface="Times New Roman"/>
                <a:sym typeface="Times New Roman"/>
              </a:rPr>
              <a:t>default:     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1" marL="457200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2170"/>
              <a:buNone/>
            </a:pPr>
            <a:r>
              <a:rPr sz="1600" lang="en-IN">
                <a:latin typeface="Times New Roman"/>
                <a:ea typeface="Times New Roman"/>
                <a:cs typeface="Times New Roman"/>
                <a:sym typeface="Times New Roman"/>
              </a:rPr>
              <a:t> code to be executed if all cases are not matched;    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1" marL="457200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2170"/>
              <a:buNone/>
            </a:pPr>
            <a:r>
              <a:rPr sz="1600" lang="en-IN">
                <a:latin typeface="Times New Roman"/>
                <a:ea typeface="Times New Roman"/>
                <a:cs typeface="Times New Roman"/>
                <a:sym typeface="Times New Roman"/>
              </a:rPr>
              <a:t>} 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103347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217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3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2" name="Google Shape;662;p73"/>
          <p:cNvSpPr txBox="1"/>
          <p:nvPr>
            <p:ph type="title"/>
          </p:nvPr>
        </p:nvSpPr>
        <p:spPr>
          <a:xfrm>
            <a:off x="485480" y="490071"/>
            <a:ext cx="8173039" cy="994172"/>
          </a:xfrm>
          <a:prstGeom prst="rect"/>
          <a:noFill/>
          <a:ln>
            <a:noFill/>
          </a:ln>
        </p:spPr>
        <p:txBody>
          <a:bodyPr anchor="ctr" anchorCtr="0" bIns="34275" lIns="68550" rIns="68550" spcFirstLastPara="1" tIns="34275" wrap="square">
            <a:noAutofit/>
          </a:bodyPr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959"/>
              <a:buNone/>
            </a:pPr>
            <a:r>
              <a:rPr b="1" sz="4000" lang="en-IN" u="sng">
                <a:latin typeface="Times New Roman"/>
                <a:ea typeface="Times New Roman"/>
                <a:cs typeface="Times New Roman"/>
                <a:sym typeface="Times New Roman"/>
              </a:rPr>
              <a:t>Rules for switch statement in </a:t>
            </a:r>
            <a:r>
              <a:rPr b="1" sz="5400" lang="en-IN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br>
              <a:rPr b="1" sz="4000" lang="en-IN" u="sng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873" name="Google Shape;663;p73"/>
          <p:cNvSpPr txBox="1"/>
          <p:nvPr>
            <p:ph type="body" idx="1"/>
          </p:nvPr>
        </p:nvSpPr>
        <p:spPr>
          <a:xfrm>
            <a:off x="485480" y="1836916"/>
            <a:ext cx="8243741" cy="3454762"/>
          </a:xfrm>
          <a:prstGeom prst="rect"/>
          <a:noFill/>
          <a:ln w="9525" cap="flat" cmpd="sng">
            <a:solidFill>
              <a:srgbClr val="31859B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34275" lIns="68550" rIns="68550" spcFirstLastPara="1" tIns="34275" wrap="square">
            <a:spAutoFit/>
          </a:bodyPr>
          <a:p>
            <a:pPr algn="l" indent="-257175" lvl="0" marL="2571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arenR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sz="2000" i="1" lang="en-IN">
                <a:latin typeface="Times New Roman"/>
                <a:ea typeface="Times New Roman"/>
                <a:cs typeface="Times New Roman"/>
                <a:sym typeface="Times New Roman"/>
              </a:rPr>
              <a:t>switch expression</a:t>
            </a: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 must be of an integer or character type.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2) The </a:t>
            </a:r>
            <a:r>
              <a:rPr sz="2000" i="1" lang="en-IN">
                <a:latin typeface="Times New Roman"/>
                <a:ea typeface="Times New Roman"/>
                <a:cs typeface="Times New Roman"/>
                <a:sym typeface="Times New Roman"/>
              </a:rPr>
              <a:t>case value</a:t>
            </a: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 must be an integer or character constant.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3) The </a:t>
            </a:r>
            <a:r>
              <a:rPr sz="2000" i="1" lang="en-IN">
                <a:latin typeface="Times New Roman"/>
                <a:ea typeface="Times New Roman"/>
                <a:cs typeface="Times New Roman"/>
                <a:sym typeface="Times New Roman"/>
              </a:rPr>
              <a:t>case value</a:t>
            </a: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 can be used only inside the switch statement.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4) The </a:t>
            </a:r>
            <a:r>
              <a:rPr sz="2000" i="1" lang="en-IN">
                <a:latin typeface="Times New Roman"/>
                <a:ea typeface="Times New Roman"/>
                <a:cs typeface="Times New Roman"/>
                <a:sym typeface="Times New Roman"/>
              </a:rPr>
              <a:t>break statement</a:t>
            </a: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 in switch case is not must. It is optional.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 If there is no break statement found in the case, all the cases will be executed present after the matched case.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 It is known as </a:t>
            </a:r>
            <a:r>
              <a:rPr sz="2000" i="1" lang="en-IN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fall through</a:t>
            </a: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 the state of C switch statement.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6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8" name="Google Shape;668;p74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312645" y="857250"/>
            <a:ext cx="3407416" cy="5143500"/>
          </a:xfrm>
          <a:prstGeom prst="rect"/>
          <a:noFill/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97199" name="Google Shape;669;p74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3993777" y="1028700"/>
            <a:ext cx="4568638" cy="4840941"/>
          </a:xfrm>
          <a:prstGeom prst="rect"/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9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0" name="Google Shape;674;p75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584463" y="820132"/>
            <a:ext cx="7579149" cy="5769203"/>
          </a:xfrm>
          <a:prstGeom prst="rect"/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2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0" name="Google Shape;679;p76"/>
          <p:cNvSpPr txBox="1"/>
          <p:nvPr>
            <p:ph type="title"/>
          </p:nvPr>
        </p:nvSpPr>
        <p:spPr>
          <a:xfrm>
            <a:off x="628650" y="471218"/>
            <a:ext cx="7886700" cy="994172"/>
          </a:xfrm>
          <a:prstGeom prst="rect"/>
          <a:noFill/>
          <a:ln>
            <a:noFill/>
          </a:ln>
        </p:spPr>
        <p:txBody>
          <a:bodyPr anchor="ctr" anchorCtr="0" bIns="34275" lIns="68550" rIns="68550" spcFirstLastPara="1" tIns="34275" wrap="square">
            <a:normAutofit fontScale="90000"/>
          </a:bodyPr>
          <a:p>
            <a:pPr algn="ctr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IN">
                <a:latin typeface="Times New Roman"/>
                <a:ea typeface="Times New Roman"/>
                <a:cs typeface="Times New Roman"/>
                <a:sym typeface="Times New Roman"/>
              </a:rPr>
              <a:t>Iterative Statements</a:t>
            </a:r>
            <a:br>
              <a:rPr b="1" lang="en-IN"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881" name="Google Shape;680;p76"/>
          <p:cNvSpPr txBox="1"/>
          <p:nvPr>
            <p:ph type="body" idx="1"/>
          </p:nvPr>
        </p:nvSpPr>
        <p:spPr>
          <a:xfrm>
            <a:off x="628650" y="1797248"/>
            <a:ext cx="7886700" cy="3263504"/>
          </a:xfrm>
          <a:prstGeom prst="rect"/>
          <a:noFill/>
          <a:ln w="9525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34275" lIns="68550" rIns="68550" spcFirstLastPara="1" tIns="34275" wrap="square">
            <a:normAutofit/>
          </a:bodyPr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sz="2000" lang="en-IN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are three types of loops in C language that is given below:</a:t>
            </a:r>
            <a:endParaRPr sz="20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177800" lvl="0" marL="171450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Char char="•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do while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177800" lvl="0" marL="171450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Char char="•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while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177800" lvl="0" marL="171450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Char char="•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for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5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4" name="Google Shape;685;p77"/>
          <p:cNvSpPr txBox="1"/>
          <p:nvPr>
            <p:ph type="title"/>
          </p:nvPr>
        </p:nvSpPr>
        <p:spPr>
          <a:xfrm>
            <a:off x="628650" y="1131094"/>
            <a:ext cx="7886700" cy="994172"/>
          </a:xfrm>
          <a:prstGeom prst="rect"/>
          <a:noFill/>
          <a:ln>
            <a:noFill/>
          </a:ln>
        </p:spPr>
        <p:txBody>
          <a:bodyPr anchor="ctr" anchorCtr="0" bIns="34275" lIns="68550" rIns="68550" spcFirstLastPara="1" tIns="34275" wrap="square">
            <a:normAutofit fontScale="90000"/>
          </a:bodyPr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IN"/>
              <a:t>Do while loop in c with example </a:t>
            </a:r>
            <a:br>
              <a:rPr b="1" lang="en-IN"/>
            </a:br>
          </a:p>
        </p:txBody>
      </p:sp>
      <p:sp>
        <p:nvSpPr>
          <p:cNvPr id="1048885" name="Google Shape;686;p77"/>
          <p:cNvSpPr/>
          <p:nvPr/>
        </p:nvSpPr>
        <p:spPr>
          <a:xfrm>
            <a:off x="813550" y="2459504"/>
            <a:ext cx="2429271" cy="2654543"/>
          </a:xfrm>
          <a:prstGeom prst="rect"/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34275" lIns="68550" rIns="68550" spcFirstLastPara="1" tIns="34275" wrap="square">
            <a:spAutoFit/>
          </a:bodyPr>
          <a:p>
            <a:pPr algn="l" indent="0" lvl="2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2100" i="0" lang="en-IN" strike="noStrike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Syntax:- </a:t>
            </a:r>
            <a:br>
              <a:rPr b="0" cap="none" sz="21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cap="none" sz="21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cap="none" sz="21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</a:t>
            </a:r>
            <a:br>
              <a:rPr b="0" cap="none" sz="21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cap="none" sz="21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</a:t>
            </a:r>
            <a:br>
              <a:rPr b="0" cap="none" sz="21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cap="none" sz="2100" i="0" lang="en-IN" strike="noStrike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//Body of the loop</a:t>
            </a:r>
            <a:endParaRPr b="0" cap="none" sz="1050" i="0" strike="noStrike" u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2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21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 Expression;</a:t>
            </a:r>
            <a:br>
              <a:rPr b="0" cap="none" sz="21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cap="none" sz="21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br>
              <a:rPr b="0" cap="none" sz="21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cap="none" sz="21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while(condition);</a:t>
            </a:r>
            <a:endParaRPr b="0" cap="none" sz="2100" i="0" strike="noStrike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7201" name="Google Shape;687;p77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3557587" y="2043931"/>
            <a:ext cx="4957763" cy="3393281"/>
          </a:xfrm>
          <a:prstGeom prst="rect"/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8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2" name="Google Shape;692;p78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433671" y="480768"/>
            <a:ext cx="8210708" cy="5929460"/>
          </a:xfrm>
          <a:prstGeom prst="rect"/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97203" name="Google Shape;693;p78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6618069" y="3617537"/>
            <a:ext cx="1426928" cy="2589609"/>
          </a:xfrm>
          <a:prstGeom prst="rect"/>
          <a:noFill/>
          <a:ln w="9525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97204" name="Google Shape;694;p78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3">
            <a:alphaModFix/>
          </a:blip>
          <a:srcRect l="0" t="0" r="0" b="0"/>
          <a:stretch>
            <a:fillRect/>
          </a:stretch>
        </p:blipFill>
        <p:spPr>
          <a:xfrm>
            <a:off x="5171935" y="447772"/>
            <a:ext cx="2621511" cy="2279845"/>
          </a:xfrm>
          <a:prstGeom prst="rect"/>
          <a:noFill/>
          <a:ln w="9525" cap="flat" cmpd="sng">
            <a:solidFill>
              <a:srgbClr val="B2A0C7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0" name="Google Shape;699;p79"/>
          <p:cNvSpPr txBox="1"/>
          <p:nvPr>
            <p:ph type="title"/>
          </p:nvPr>
        </p:nvSpPr>
        <p:spPr>
          <a:xfrm>
            <a:off x="534382" y="329816"/>
            <a:ext cx="7886700" cy="994172"/>
          </a:xfrm>
          <a:prstGeom prst="rect"/>
          <a:noFill/>
          <a:ln>
            <a:noFill/>
          </a:ln>
        </p:spPr>
        <p:txBody>
          <a:bodyPr anchor="ctr" anchorCtr="0" bIns="34275" lIns="68550" rIns="68550" spcFirstLastPara="1" tIns="34275" wrap="square">
            <a:normAutofit fontScale="90000"/>
          </a:bodyPr>
          <a:p>
            <a:pPr algn="ctr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IN" u="sng">
                <a:latin typeface="Times New Roman"/>
                <a:ea typeface="Times New Roman"/>
                <a:cs typeface="Times New Roman"/>
                <a:sym typeface="Times New Roman"/>
              </a:rPr>
              <a:t>While loop</a:t>
            </a:r>
            <a:br>
              <a:rPr b="1" lang="en-IN" u="sng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97205" name="Google Shape;700;p79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107558" y="2313721"/>
            <a:ext cx="5143172" cy="4143640"/>
          </a:xfrm>
          <a:prstGeom prst="rect"/>
          <a:noFill/>
          <a:ln w="9525" cap="flat" cmpd="sng">
            <a:solidFill>
              <a:srgbClr val="D9959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97206" name="Google Shape;701;p79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2250583" y="2789533"/>
            <a:ext cx="3250064" cy="2946044"/>
          </a:xfrm>
          <a:prstGeom prst="rect"/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97207" name="Google Shape;702;p79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3">
            <a:alphaModFix/>
          </a:blip>
          <a:srcRect l="0" t="0" r="0" b="0"/>
          <a:stretch>
            <a:fillRect/>
          </a:stretch>
        </p:blipFill>
        <p:spPr>
          <a:xfrm>
            <a:off x="5045227" y="2789534"/>
            <a:ext cx="3470123" cy="2453426"/>
          </a:xfrm>
          <a:prstGeom prst="rect"/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48891" name="Google Shape;703;p79"/>
          <p:cNvSpPr txBox="1"/>
          <p:nvPr/>
        </p:nvSpPr>
        <p:spPr>
          <a:xfrm>
            <a:off x="318154" y="973477"/>
            <a:ext cx="8507692" cy="1323439"/>
          </a:xfrm>
          <a:prstGeom prst="rect"/>
          <a:noFill/>
          <a:ln w="9525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l" indent="-342900" lvl="0" marL="3429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o"/>
            </a:pPr>
            <a:r>
              <a:rPr b="0" cap="none" sz="2000" i="0" lang="en-IN" strike="noStrike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While loop is also known as a pre-tested loop</a:t>
            </a: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sz="2000" i="0" strike="noStrike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42900" lvl="0" marL="3429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o"/>
            </a:pPr>
            <a:r>
              <a:rPr b="0" cap="none" sz="2000" i="0" lang="en-IN" strike="noStrike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Mostly used in the case where the number of iterations is not known in advance</a:t>
            </a:r>
            <a:endParaRPr b="0" cap="none" sz="20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Google Shape;213;p8"/>
          <p:cNvSpPr txBox="1"/>
          <p:nvPr>
            <p:ph type="title"/>
          </p:nvPr>
        </p:nvSpPr>
        <p:spPr>
          <a:xfrm>
            <a:off x="571500" y="241176"/>
            <a:ext cx="8229600" cy="85725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IN" u="sng">
                <a:latin typeface="Times New Roman"/>
                <a:ea typeface="Times New Roman"/>
                <a:cs typeface="Times New Roman"/>
                <a:sym typeface="Times New Roman"/>
              </a:rPr>
              <a:t>Flowchart</a:t>
            </a:r>
          </a:p>
        </p:txBody>
      </p:sp>
      <p:sp>
        <p:nvSpPr>
          <p:cNvPr id="1048628" name="Google Shape;214;p8"/>
          <p:cNvSpPr/>
          <p:nvPr/>
        </p:nvSpPr>
        <p:spPr>
          <a:xfrm>
            <a:off x="1371600" y="1906732"/>
            <a:ext cx="1981200" cy="342900"/>
          </a:xfrm>
          <a:prstGeom prst="flowChartTerminator"/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400" i="0" lang="en-IN" strike="noStrike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Start/Stop</a:t>
            </a:r>
          </a:p>
        </p:txBody>
      </p:sp>
      <p:sp>
        <p:nvSpPr>
          <p:cNvPr id="1048629" name="Google Shape;215;p8"/>
          <p:cNvSpPr/>
          <p:nvPr/>
        </p:nvSpPr>
        <p:spPr>
          <a:xfrm>
            <a:off x="876300" y="2449657"/>
            <a:ext cx="2971800" cy="514350"/>
          </a:xfrm>
          <a:prstGeom prst="flowChartInputOutput"/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400" i="0" lang="en-IN" strike="noStrike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Input/ Output</a:t>
            </a:r>
          </a:p>
        </p:txBody>
      </p:sp>
      <p:sp>
        <p:nvSpPr>
          <p:cNvPr id="1048630" name="Google Shape;216;p8"/>
          <p:cNvSpPr/>
          <p:nvPr/>
        </p:nvSpPr>
        <p:spPr>
          <a:xfrm>
            <a:off x="921327" y="3171825"/>
            <a:ext cx="2286000" cy="628650"/>
          </a:xfrm>
          <a:prstGeom prst="rect"/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400" i="0" lang="en-IN" strike="noStrike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Processing</a:t>
            </a:r>
          </a:p>
        </p:txBody>
      </p:sp>
      <p:sp>
        <p:nvSpPr>
          <p:cNvPr id="1048631" name="Google Shape;217;p8"/>
          <p:cNvSpPr/>
          <p:nvPr/>
        </p:nvSpPr>
        <p:spPr>
          <a:xfrm>
            <a:off x="1025236" y="4000500"/>
            <a:ext cx="2362200" cy="1314450"/>
          </a:xfrm>
          <a:prstGeom prst="diamond"/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400" i="0" lang="en-IN" strike="noStrike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Checking/Decision making</a:t>
            </a:r>
          </a:p>
        </p:txBody>
      </p:sp>
      <p:grpSp>
        <p:nvGrpSpPr>
          <p:cNvPr id="143" name="Google Shape;218;p8"/>
          <p:cNvGrpSpPr/>
          <p:nvPr/>
        </p:nvGrpSpPr>
        <p:grpSpPr>
          <a:xfrm>
            <a:off x="4876800" y="1840468"/>
            <a:ext cx="2895600" cy="350281"/>
            <a:chOff x="4876800" y="1514158"/>
            <a:chExt cx="2895600" cy="467042"/>
          </a:xfrm>
        </p:grpSpPr>
        <p:grpSp>
          <p:nvGrpSpPr>
            <p:cNvPr id="144" name="Google Shape;219;p8"/>
            <p:cNvGrpSpPr/>
            <p:nvPr/>
          </p:nvGrpSpPr>
          <p:grpSpPr>
            <a:xfrm>
              <a:off x="4876800" y="1524000"/>
              <a:ext cx="2895600" cy="457200"/>
              <a:chOff x="4876800" y="1524000"/>
              <a:chExt cx="2895600" cy="457200"/>
            </a:xfrm>
          </p:grpSpPr>
          <p:cxnSp>
            <p:nvCxnSpPr>
              <p:cNvPr id="3145730" name="Google Shape;220;p8"/>
              <p:cNvCxnSpPr>
                <a:cxnSpLocks/>
              </p:cNvCxnSpPr>
              <p:nvPr/>
            </p:nvCxnSpPr>
            <p:spPr>
              <a:xfrm>
                <a:off x="5257800" y="1524000"/>
                <a:ext cx="2057400" cy="0"/>
              </a:xfrm>
              <a:prstGeom prst="straightConnector1"/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r="5400000" dist="2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3145731" name="Google Shape;221;p8"/>
              <p:cNvCxnSpPr>
                <a:cxnSpLocks/>
              </p:cNvCxnSpPr>
              <p:nvPr/>
            </p:nvCxnSpPr>
            <p:spPr>
              <a:xfrm>
                <a:off x="5257800" y="1981200"/>
                <a:ext cx="2057400" cy="0"/>
              </a:xfrm>
              <a:prstGeom prst="straightConnector1"/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r="5400000" dist="2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3145732" name="Google Shape;222;p8"/>
              <p:cNvCxnSpPr>
                <a:cxnSpLocks/>
              </p:cNvCxnSpPr>
              <p:nvPr/>
            </p:nvCxnSpPr>
            <p:spPr>
              <a:xfrm>
                <a:off x="7315200" y="1524000"/>
                <a:ext cx="457200" cy="228600"/>
              </a:xfrm>
              <a:prstGeom prst="straightConnector1"/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r="5400000" dist="2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3145733" name="Google Shape;223;p8"/>
              <p:cNvCxnSpPr>
                <a:cxnSpLocks/>
              </p:cNvCxnSpPr>
              <p:nvPr/>
            </p:nvCxnSpPr>
            <p:spPr>
              <a:xfrm rot="10800000" flipH="1">
                <a:off x="7315200" y="1752600"/>
                <a:ext cx="457200" cy="228600"/>
              </a:xfrm>
              <a:prstGeom prst="straightConnector1"/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r="5400000" dist="2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3145734" name="Google Shape;224;p8"/>
              <p:cNvCxnSpPr>
                <a:cxnSpLocks/>
              </p:cNvCxnSpPr>
              <p:nvPr/>
            </p:nvCxnSpPr>
            <p:spPr>
              <a:xfrm flipH="1">
                <a:off x="4876800" y="1524000"/>
                <a:ext cx="381000" cy="228600"/>
              </a:xfrm>
              <a:prstGeom prst="straightConnector1"/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r="5400000" dist="2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3145735" name="Google Shape;225;p8"/>
              <p:cNvCxnSpPr>
                <a:cxnSpLocks/>
              </p:cNvCxnSpPr>
              <p:nvPr/>
            </p:nvCxnSpPr>
            <p:spPr>
              <a:xfrm>
                <a:off x="4876800" y="1752600"/>
                <a:ext cx="381000" cy="228600"/>
              </a:xfrm>
              <a:prstGeom prst="straightConnector1"/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r="5400000" dist="20000" rotWithShape="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1048632" name="Google Shape;226;p8"/>
            <p:cNvSpPr txBox="1"/>
            <p:nvPr/>
          </p:nvSpPr>
          <p:spPr>
            <a:xfrm>
              <a:off x="5791200" y="1514158"/>
              <a:ext cx="1676400" cy="410370"/>
            </a:xfrm>
            <a:prstGeom prst="rect"/>
            <a:noFill/>
            <a:ln>
              <a:noFill/>
            </a:ln>
          </p:spPr>
          <p:txBody>
            <a:bodyPr anchor="t" anchorCtr="0" bIns="45700" lIns="91425" rIns="91425" spcFirstLastPara="1" tIns="45700" wrap="square">
              <a:spAutoFit/>
            </a:bodyPr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cap="none" sz="1400" i="0" lang="en-IN" strike="noStrike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looping</a:t>
              </a:r>
            </a:p>
          </p:txBody>
        </p:sp>
      </p:grpSp>
      <p:sp>
        <p:nvSpPr>
          <p:cNvPr id="1048633" name="Google Shape;227;p8"/>
          <p:cNvSpPr/>
          <p:nvPr/>
        </p:nvSpPr>
        <p:spPr>
          <a:xfrm>
            <a:off x="5600700" y="2449657"/>
            <a:ext cx="2057400" cy="1179368"/>
          </a:xfrm>
          <a:prstGeom prst="ellipse"/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400" i="0" lang="en-IN" strike="noStrike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Connector</a:t>
            </a:r>
          </a:p>
        </p:txBody>
      </p:sp>
      <p:grpSp>
        <p:nvGrpSpPr>
          <p:cNvPr id="145" name="Google Shape;228;p8"/>
          <p:cNvGrpSpPr/>
          <p:nvPr/>
        </p:nvGrpSpPr>
        <p:grpSpPr>
          <a:xfrm>
            <a:off x="5943600" y="3886200"/>
            <a:ext cx="2857500" cy="485775"/>
            <a:chOff x="5943600" y="4419600"/>
            <a:chExt cx="2857500" cy="647700"/>
          </a:xfrm>
        </p:grpSpPr>
        <p:cxnSp>
          <p:nvCxnSpPr>
            <p:cNvPr id="3145736" name="Google Shape;229;p8"/>
            <p:cNvCxnSpPr>
              <a:cxnSpLocks/>
            </p:cNvCxnSpPr>
            <p:nvPr/>
          </p:nvCxnSpPr>
          <p:spPr>
            <a:xfrm>
              <a:off x="5943600" y="4419600"/>
              <a:ext cx="0" cy="647700"/>
            </a:xfrm>
            <a:prstGeom prst="straightConnector1"/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r="5400000" dist="2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3145737" name="Google Shape;230;p8"/>
            <p:cNvCxnSpPr>
              <a:cxnSpLocks/>
            </p:cNvCxnSpPr>
            <p:nvPr/>
          </p:nvCxnSpPr>
          <p:spPr>
            <a:xfrm rot="10800000">
              <a:off x="6286500" y="4419600"/>
              <a:ext cx="0" cy="647700"/>
            </a:xfrm>
            <a:prstGeom prst="straightConnector1"/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r="5400000" dist="2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3145738" name="Google Shape;231;p8"/>
            <p:cNvCxnSpPr>
              <a:cxnSpLocks/>
            </p:cNvCxnSpPr>
            <p:nvPr/>
          </p:nvCxnSpPr>
          <p:spPr>
            <a:xfrm>
              <a:off x="6629400" y="4572000"/>
              <a:ext cx="838200" cy="0"/>
            </a:xfrm>
            <a:prstGeom prst="straightConnector1"/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r="5400000" dist="2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3145739" name="Google Shape;232;p8"/>
            <p:cNvCxnSpPr>
              <a:cxnSpLocks/>
            </p:cNvCxnSpPr>
            <p:nvPr/>
          </p:nvCxnSpPr>
          <p:spPr>
            <a:xfrm rot="10800000">
              <a:off x="6629400" y="4876800"/>
              <a:ext cx="838200" cy="0"/>
            </a:xfrm>
            <a:prstGeom prst="straightConnector1"/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r="5400000" dist="2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1048634" name="Google Shape;233;p8"/>
            <p:cNvSpPr txBox="1"/>
            <p:nvPr/>
          </p:nvSpPr>
          <p:spPr>
            <a:xfrm>
              <a:off x="7658100" y="4497228"/>
              <a:ext cx="1143000" cy="410369"/>
            </a:xfrm>
            <a:prstGeom prst="rect"/>
            <a:noFill/>
            <a:ln>
              <a:noFill/>
            </a:ln>
          </p:spPr>
          <p:txBody>
            <a:bodyPr anchor="t" anchorCtr="0" bIns="45700" lIns="91425" rIns="91425" spcFirstLastPara="1" tIns="45700" wrap="square">
              <a:spAutoFit/>
            </a:bodyPr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cap="none" sz="1400" i="0" lang="en-IN" strike="noStrike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Arrows</a:t>
              </a:r>
            </a:p>
          </p:txBody>
        </p:sp>
      </p:grpSp>
      <p:grpSp>
        <p:nvGrpSpPr>
          <p:cNvPr id="146" name="Google Shape;234;p8"/>
          <p:cNvGrpSpPr/>
          <p:nvPr/>
        </p:nvGrpSpPr>
        <p:grpSpPr>
          <a:xfrm>
            <a:off x="5128687" y="4893794"/>
            <a:ext cx="2872315" cy="421157"/>
            <a:chOff x="5128685" y="5382057"/>
            <a:chExt cx="2872315" cy="561543"/>
          </a:xfrm>
        </p:grpSpPr>
        <p:grpSp>
          <p:nvGrpSpPr>
            <p:cNvPr id="147" name="Google Shape;235;p8"/>
            <p:cNvGrpSpPr/>
            <p:nvPr/>
          </p:nvGrpSpPr>
          <p:grpSpPr>
            <a:xfrm>
              <a:off x="5128685" y="5382057"/>
              <a:ext cx="2872315" cy="561543"/>
              <a:chOff x="0" y="0"/>
              <a:chExt cx="1441116" cy="257175"/>
            </a:xfrm>
          </p:grpSpPr>
          <p:cxnSp>
            <p:nvCxnSpPr>
              <p:cNvPr id="3145740" name="Google Shape;236;p8"/>
              <p:cNvCxnSpPr>
                <a:cxnSpLocks/>
              </p:cNvCxnSpPr>
              <p:nvPr/>
            </p:nvCxnSpPr>
            <p:spPr>
              <a:xfrm>
                <a:off x="323850" y="0"/>
                <a:ext cx="1117266" cy="0"/>
              </a:xfrm>
              <a:prstGeom prst="straightConnector1"/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r="5400000" dist="2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3145741" name="Google Shape;237;p8"/>
              <p:cNvCxnSpPr>
                <a:cxnSpLocks/>
              </p:cNvCxnSpPr>
              <p:nvPr/>
            </p:nvCxnSpPr>
            <p:spPr>
              <a:xfrm>
                <a:off x="323850" y="0"/>
                <a:ext cx="0" cy="257175"/>
              </a:xfrm>
              <a:prstGeom prst="straightConnector1"/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r="5400000" dist="2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3145742" name="Google Shape;238;p8"/>
              <p:cNvCxnSpPr>
                <a:cxnSpLocks/>
              </p:cNvCxnSpPr>
              <p:nvPr/>
            </p:nvCxnSpPr>
            <p:spPr>
              <a:xfrm>
                <a:off x="323850" y="257175"/>
                <a:ext cx="1116965" cy="0"/>
              </a:xfrm>
              <a:prstGeom prst="straightConnector1"/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r="5400000" dist="2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3145743" name="Google Shape;239;p8"/>
              <p:cNvCxnSpPr>
                <a:cxnSpLocks/>
              </p:cNvCxnSpPr>
              <p:nvPr/>
            </p:nvCxnSpPr>
            <p:spPr>
              <a:xfrm>
                <a:off x="0" y="171450"/>
                <a:ext cx="323850" cy="0"/>
              </a:xfrm>
              <a:prstGeom prst="straightConnector1"/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r="5400000" dist="20000" rotWithShape="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1048635" name="Google Shape;240;p8"/>
            <p:cNvSpPr txBox="1"/>
            <p:nvPr/>
          </p:nvSpPr>
          <p:spPr>
            <a:xfrm>
              <a:off x="5806813" y="5457025"/>
              <a:ext cx="2076450" cy="410371"/>
            </a:xfrm>
            <a:prstGeom prst="rect"/>
            <a:noFill/>
            <a:ln>
              <a:noFill/>
            </a:ln>
          </p:spPr>
          <p:txBody>
            <a:bodyPr anchor="t" anchorCtr="0" bIns="45700" lIns="91425" rIns="91425" spcFirstLastPara="1" tIns="45700" wrap="square">
              <a:spAutoFit/>
            </a:bodyPr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cap="none" sz="1400" i="0" lang="en-IN" strike="noStrike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Comments / Explanation </a:t>
              </a: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4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8" name="Google Shape;708;p80"/>
          <p:cNvPicPr preferRelativeResize="0">
            <a:picLocks/>
          </p:cNvPicPr>
          <p:nvPr>
            <p:ph type="body" idx="1"/>
          </p:nvPr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544606" y="974159"/>
            <a:ext cx="6459000" cy="5115555"/>
          </a:xfrm>
          <a:prstGeom prst="rect"/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97209" name="Google Shape;709;p80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7145008" y="2126368"/>
            <a:ext cx="1689918" cy="3107269"/>
          </a:xfrm>
          <a:prstGeom prst="rect"/>
          <a:noFill/>
          <a:ln w="9525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7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6" name="Google Shape;714;p81"/>
          <p:cNvSpPr txBox="1"/>
          <p:nvPr>
            <p:ph type="title"/>
          </p:nvPr>
        </p:nvSpPr>
        <p:spPr>
          <a:xfrm>
            <a:off x="628650" y="487563"/>
            <a:ext cx="7886700" cy="564356"/>
          </a:xfrm>
          <a:prstGeom prst="rect"/>
          <a:noFill/>
          <a:ln>
            <a:noFill/>
          </a:ln>
        </p:spPr>
        <p:txBody>
          <a:bodyPr anchor="ctr" anchorCtr="0" bIns="34275" lIns="68550" rIns="68550" spcFirstLastPara="1" tIns="34275" wrap="square">
            <a:noAutofit/>
          </a:bodyPr>
          <a:p>
            <a:pPr algn="ctr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959"/>
              <a:buNone/>
            </a:pPr>
            <a:r>
              <a:rPr b="1" sz="4000" lang="en-IN" u="sng">
                <a:latin typeface="Times New Roman"/>
                <a:ea typeface="Times New Roman"/>
                <a:cs typeface="Times New Roman"/>
                <a:sym typeface="Times New Roman"/>
              </a:rPr>
              <a:t>for loop in </a:t>
            </a:r>
            <a:r>
              <a:rPr b="1" sz="5400" lang="en-IN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br>
              <a:rPr b="1" sz="4000" lang="en-IN" u="sng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897" name="Google Shape;715;p81"/>
          <p:cNvSpPr txBox="1"/>
          <p:nvPr>
            <p:ph type="body" idx="1"/>
          </p:nvPr>
        </p:nvSpPr>
        <p:spPr>
          <a:xfrm>
            <a:off x="628650" y="1714841"/>
            <a:ext cx="7886700" cy="4393728"/>
          </a:xfrm>
          <a:prstGeom prst="rect"/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34275" lIns="68550" rIns="68550" spcFirstLastPara="1" tIns="34275" wrap="square">
            <a:normAutofit/>
          </a:bodyPr>
          <a:p>
            <a:pPr algn="l" indent="-177800" lvl="0" marL="1714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1" sz="2000" lang="en-IN">
                <a:latin typeface="Times New Roman"/>
                <a:ea typeface="Times New Roman"/>
                <a:cs typeface="Times New Roman"/>
                <a:sym typeface="Times New Roman"/>
              </a:rPr>
              <a:t>for loop in C language</a:t>
            </a: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 is used to iterate the statements. It is frequently used to traverse the data structures like the array and linked list.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b="1" sz="2000" lang="en-IN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Syntax of for loop in C:-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000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for(Expression 1; Expression 2; Expression 3){  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rPr sz="2000" lang="en-IN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//code to be executed  </a:t>
            </a:r>
            <a:endParaRPr sz="20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}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38100" lvl="0" marL="171450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97210" name="Google Shape;716;p81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5991905" y="2476330"/>
            <a:ext cx="2428875" cy="3407569"/>
          </a:xfrm>
          <a:prstGeom prst="rect"/>
          <a:noFill/>
          <a:ln w="9525" cap="flat" cmpd="sng">
            <a:solidFill>
              <a:srgbClr val="95373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8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1" name="Google Shape;721;p82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4877070" y="3258030"/>
            <a:ext cx="3786389" cy="2830736"/>
          </a:xfrm>
          <a:prstGeom prst="rect"/>
          <a:noFill/>
          <a:ln>
            <a:noFill/>
          </a:ln>
        </p:spPr>
      </p:pic>
      <p:sp>
        <p:nvSpPr>
          <p:cNvPr id="1048900" name="Google Shape;722;p82"/>
          <p:cNvSpPr/>
          <p:nvPr/>
        </p:nvSpPr>
        <p:spPr>
          <a:xfrm>
            <a:off x="463641" y="3057586"/>
            <a:ext cx="8199818" cy="3231624"/>
          </a:xfrm>
          <a:prstGeom prst="rect"/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34275" lIns="68550" rIns="68550" spcFirstLastPara="1" tIns="34275" wrap="square">
            <a:sp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1350" i="0" lang="en-IN" strike="noStrike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/*The syntax for a nested while loop statement in C.</a:t>
            </a:r>
            <a:endParaRPr b="1" cap="none" sz="1350" i="0" strike="noStrike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sz="2400" i="0" strike="noStrike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24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while(condition) {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sz="2400" i="0" strike="noStrike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24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while(condition) {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24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statement(s);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24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}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24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statement(s);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24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}*/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901" name="Google Shape;723;p82"/>
          <p:cNvSpPr/>
          <p:nvPr/>
        </p:nvSpPr>
        <p:spPr>
          <a:xfrm>
            <a:off x="2510690" y="870806"/>
            <a:ext cx="4122620" cy="692467"/>
          </a:xfrm>
          <a:prstGeom prst="rect"/>
          <a:noFill/>
          <a:ln>
            <a:noFill/>
          </a:ln>
        </p:spPr>
        <p:txBody>
          <a:bodyPr anchor="t" anchorCtr="0" bIns="34275" lIns="68550" rIns="68550" spcFirstLastPara="1" tIns="34275" wrap="square">
            <a:sp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4050" i="0" lang="en-IN" strike="noStrike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Nested While loop</a:t>
            </a:r>
            <a:endParaRPr b="1" cap="none" sz="4050" i="0" strike="noStrike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902" name="Google Shape;724;p82"/>
          <p:cNvSpPr txBox="1"/>
          <p:nvPr>
            <p:ph type="title"/>
          </p:nvPr>
        </p:nvSpPr>
        <p:spPr>
          <a:xfrm>
            <a:off x="317564" y="1955464"/>
            <a:ext cx="8199818" cy="655667"/>
          </a:xfrm>
          <a:prstGeom prst="rect"/>
          <a:noFill/>
          <a:ln>
            <a:noFill/>
          </a:ln>
        </p:spPr>
        <p:txBody>
          <a:bodyPr anchor="ctr" anchorCtr="0" bIns="34275" lIns="68550" rIns="68550" spcFirstLastPara="1" tIns="34275" wrap="square">
            <a:noAutofit/>
          </a:bodyPr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sz="2000" lang="en-IN">
                <a:latin typeface="Times New Roman"/>
                <a:ea typeface="Times New Roman"/>
                <a:cs typeface="Times New Roman"/>
                <a:sym typeface="Times New Roman"/>
              </a:rPr>
              <a:t>while loop inside another while loop is known as nested </a:t>
            </a:r>
            <a:r>
              <a:rPr b="1" sz="2000" lang="en-IN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2"/>
              </a:rPr>
              <a:t>while loop.</a:t>
            </a:r>
            <a:br>
              <a:rPr b="1" sz="2000" lang="en-IN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sz="2000" lang="en-IN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sz="2000" lang="en-IN">
                <a:latin typeface="Times New Roman"/>
                <a:ea typeface="Times New Roman"/>
                <a:cs typeface="Times New Roman"/>
                <a:sym typeface="Times New Roman"/>
              </a:rPr>
              <a:t> In nested while loop one or more statements can be included in the body of the loop.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903" name="Google Shape;725;p82"/>
          <p:cNvSpPr txBox="1"/>
          <p:nvPr/>
        </p:nvSpPr>
        <p:spPr>
          <a:xfrm>
            <a:off x="463641" y="416581"/>
            <a:ext cx="8053741" cy="1538883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4000" i="0" lang="en-IN" strike="noStrike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Nested </a:t>
            </a:r>
            <a:r>
              <a:rPr b="1" cap="none" sz="4000" i="0" lang="en-IN" strike="noStrike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while loop in </a:t>
            </a:r>
            <a:r>
              <a:rPr b="1" cap="none" sz="5400" i="0" lang="en-IN" strike="noStrike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br>
              <a:rPr b="1" cap="none" sz="4000" i="0" lang="en-IN" strike="noStrike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cap="none" sz="4000" i="0" strike="noStrike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3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2" name="Google Shape;730;p83"/>
          <p:cNvPicPr preferRelativeResize="0">
            <a:picLocks/>
          </p:cNvPicPr>
          <p:nvPr>
            <p:ph type="body" idx="1"/>
          </p:nvPr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222233" y="963725"/>
            <a:ext cx="4284453" cy="4509068"/>
          </a:xfrm>
          <a:prstGeom prst="rect"/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48906" name="Google Shape;731;p83" descr="Image result for for loop in C"/>
          <p:cNvSpPr/>
          <p:nvPr/>
        </p:nvSpPr>
        <p:spPr>
          <a:xfrm>
            <a:off x="116681" y="748903"/>
            <a:ext cx="2909547" cy="2909557"/>
          </a:xfrm>
          <a:prstGeom prst="rect"/>
          <a:noFill/>
          <a:ln>
            <a:noFill/>
          </a:ln>
        </p:spPr>
        <p:txBody>
          <a:bodyPr anchor="t" anchorCtr="0" bIns="34275" lIns="68550" rIns="68550" spcFirstLastPara="1" tIns="34275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sz="1350" i="0" strike="noStrike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7213" name="Google Shape;732;p8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4612237" y="963725"/>
            <a:ext cx="4427034" cy="4389325"/>
          </a:xfrm>
          <a:prstGeom prst="rect"/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4" name="Google Shape;737;p84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0" y="857250"/>
            <a:ext cx="9144000" cy="5143500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9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5" name="Google Shape;742;p85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381000" y="1027715"/>
            <a:ext cx="4332515" cy="4844229"/>
          </a:xfrm>
          <a:prstGeom prst="rect"/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97216" name="Google Shape;743;p85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5783206" y="2772626"/>
            <a:ext cx="2936252" cy="2438910"/>
          </a:xfrm>
          <a:prstGeom prst="rect"/>
          <a:noFill/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2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3" name="Google Shape;748;p86"/>
          <p:cNvSpPr txBox="1"/>
          <p:nvPr>
            <p:ph type="title"/>
          </p:nvPr>
        </p:nvSpPr>
        <p:spPr>
          <a:xfrm>
            <a:off x="751199" y="490286"/>
            <a:ext cx="7886700" cy="520814"/>
          </a:xfrm>
          <a:prstGeom prst="rect"/>
          <a:noFill/>
          <a:ln>
            <a:noFill/>
          </a:ln>
        </p:spPr>
        <p:txBody>
          <a:bodyPr anchor="ctr" anchorCtr="0" bIns="34275" lIns="68550" rIns="68550" spcFirstLastPara="1" tIns="34275" wrap="square">
            <a:noAutofit/>
          </a:bodyPr>
          <a:p>
            <a:pPr algn="ctr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959"/>
              <a:buNone/>
            </a:pPr>
            <a:r>
              <a:rPr b="1" sz="4000" lang="en-IN" u="sng">
                <a:latin typeface="Times New Roman"/>
                <a:ea typeface="Times New Roman"/>
                <a:cs typeface="Times New Roman"/>
                <a:sym typeface="Times New Roman"/>
              </a:rPr>
              <a:t>Break Statement in </a:t>
            </a:r>
            <a:r>
              <a:rPr b="1" sz="5400" lang="en-IN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b="1" sz="4000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97217" name="Google Shape;749;p86"/>
          <p:cNvPicPr preferRelativeResize="0">
            <a:picLocks/>
          </p:cNvPicPr>
          <p:nvPr>
            <p:ph type="body" idx="1"/>
          </p:nvPr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1" y="1825914"/>
            <a:ext cx="4043981" cy="4174836"/>
          </a:xfrm>
          <a:prstGeom prst="rect"/>
          <a:noFill/>
          <a:ln>
            <a:noFill/>
          </a:ln>
        </p:spPr>
      </p:pic>
      <p:sp>
        <p:nvSpPr>
          <p:cNvPr id="1048914" name="Google Shape;750;p86"/>
          <p:cNvSpPr/>
          <p:nvPr/>
        </p:nvSpPr>
        <p:spPr>
          <a:xfrm>
            <a:off x="3298371" y="1825914"/>
            <a:ext cx="5736772" cy="3146985"/>
          </a:xfrm>
          <a:prstGeom prst="rect"/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34275" lIns="68550" rIns="68550" spcFirstLastPara="1" tIns="34275" wrap="square">
            <a:spAutoFit/>
          </a:bodyPr>
          <a:p>
            <a:pPr algn="l" indent="-214313" lvl="0" marL="21431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cap="none" sz="2000" i="0" lang="en-IN" strike="noStrike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break is a </a:t>
            </a:r>
            <a:r>
              <a:rPr b="0" cap="none" sz="2000" i="0" lang="en-IN" strike="noStrike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keyword</a:t>
            </a:r>
            <a:r>
              <a:rPr b="0" cap="none" sz="2000" i="0" lang="en-IN" strike="noStrike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C which is used to bring the program control out of the loop. </a:t>
            </a:r>
            <a:endParaRPr b="0" cap="none" sz="2000" i="0" strike="noStrike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100013" lvl="0" marL="21431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sz="2000" i="0" strike="noStrike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214313" lvl="0" marL="21431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cap="none" sz="2000" i="0" lang="en-IN" strike="noStrike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break statement is used inside loops or switch statement. </a:t>
            </a:r>
            <a:endParaRPr b="0" cap="none" sz="2000" i="0" strike="noStrike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100013" lvl="0" marL="21431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sz="2000" i="0" strike="noStrike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214313" lvl="0" marL="21431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cap="none" sz="2000" i="0" lang="en-IN" strike="noStrike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breaks the inner loop first and then proceeds to outer loops</a:t>
            </a:r>
            <a:endParaRPr b="0" cap="none" sz="2000" i="0" strike="noStrike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sz="2000" i="0" strike="noStrike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214313" lvl="0" marL="21431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cap="none" sz="2000" i="0" lang="en-IN" strike="noStrike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break statement breaks the loop one by one</a:t>
            </a:r>
            <a:endParaRPr b="0" cap="none" sz="2000" i="0" strike="noStrike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5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7" name="Google Shape;755;p87"/>
          <p:cNvSpPr txBox="1"/>
          <p:nvPr>
            <p:ph type="title"/>
          </p:nvPr>
        </p:nvSpPr>
        <p:spPr>
          <a:xfrm>
            <a:off x="628650" y="518352"/>
            <a:ext cx="7886700" cy="994172"/>
          </a:xfrm>
          <a:prstGeom prst="rect"/>
          <a:noFill/>
          <a:ln>
            <a:noFill/>
          </a:ln>
        </p:spPr>
        <p:txBody>
          <a:bodyPr anchor="ctr" anchorCtr="0" bIns="34275" lIns="68550" rIns="68550" spcFirstLastPara="1" tIns="34275" wrap="square">
            <a:normAutofit/>
          </a:bodyPr>
          <a:p>
            <a:pPr algn="ctr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sz="4000" lang="en-IN" u="sng">
                <a:latin typeface="Times New Roman"/>
                <a:ea typeface="Times New Roman"/>
                <a:cs typeface="Times New Roman"/>
                <a:sym typeface="Times New Roman"/>
              </a:rPr>
              <a:t>Break example</a:t>
            </a:r>
            <a:endParaRPr b="1" sz="40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918" name="Google Shape;756;p87"/>
          <p:cNvSpPr txBox="1"/>
          <p:nvPr>
            <p:ph type="body" idx="1"/>
          </p:nvPr>
        </p:nvSpPr>
        <p:spPr>
          <a:xfrm>
            <a:off x="628650" y="2702980"/>
            <a:ext cx="3943350" cy="2977708"/>
          </a:xfrm>
          <a:prstGeom prst="rect"/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34275" lIns="68550" rIns="68550" spcFirstLastPara="1" tIns="34275" wrap="square">
            <a:sp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sz="1350" lang="en-IN">
                <a:latin typeface="Arial"/>
                <a:ea typeface="Arial"/>
                <a:cs typeface="Arial"/>
                <a:sym typeface="Arial"/>
              </a:rPr>
              <a:t>#include&lt;stdio.h&gt;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sz="1350" lang="en-IN">
                <a:latin typeface="Arial"/>
                <a:ea typeface="Arial"/>
                <a:cs typeface="Arial"/>
                <a:sym typeface="Arial"/>
              </a:rPr>
              <a:t>#include&lt;stdlib.h&gt;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sz="1350" lang="en-IN">
                <a:latin typeface="Arial"/>
                <a:ea typeface="Arial"/>
                <a:cs typeface="Arial"/>
                <a:sym typeface="Arial"/>
              </a:rPr>
              <a:t>void main ()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sz="1350" lang="en-IN">
                <a:latin typeface="Arial"/>
                <a:ea typeface="Arial"/>
                <a:cs typeface="Arial"/>
                <a:sym typeface="Arial"/>
              </a:rPr>
              <a:t>{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sz="1350" lang="en-IN">
                <a:latin typeface="Arial"/>
                <a:ea typeface="Arial"/>
                <a:cs typeface="Arial"/>
                <a:sym typeface="Arial"/>
              </a:rPr>
              <a:t>    int i;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sz="1350" lang="en-IN">
                <a:latin typeface="Arial"/>
                <a:ea typeface="Arial"/>
                <a:cs typeface="Arial"/>
                <a:sym typeface="Arial"/>
              </a:rPr>
              <a:t>    for(i = 0; i&lt;10; i++)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sz="1350" lang="en-IN">
                <a:latin typeface="Arial"/>
                <a:ea typeface="Arial"/>
                <a:cs typeface="Arial"/>
                <a:sym typeface="Arial"/>
              </a:rPr>
              <a:t>    {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sz="1350" lang="en-IN">
                <a:latin typeface="Arial"/>
                <a:ea typeface="Arial"/>
                <a:cs typeface="Arial"/>
                <a:sym typeface="Arial"/>
              </a:rPr>
              <a:t>        printf("%d ",i);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sz="1350" lang="en-IN">
                <a:latin typeface="Arial"/>
                <a:ea typeface="Arial"/>
                <a:cs typeface="Arial"/>
                <a:sym typeface="Arial"/>
              </a:rPr>
              <a:t>        if(i == 5)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sz="1350" lang="en-IN">
                <a:latin typeface="Arial"/>
                <a:ea typeface="Arial"/>
                <a:cs typeface="Arial"/>
                <a:sym typeface="Arial"/>
              </a:rPr>
              <a:t>        break;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sz="1350" lang="en-IN">
                <a:latin typeface="Arial"/>
                <a:ea typeface="Arial"/>
                <a:cs typeface="Arial"/>
                <a:sym typeface="Arial"/>
              </a:rPr>
              <a:t>    }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sz="1350" lang="en-IN">
                <a:latin typeface="Arial"/>
                <a:ea typeface="Arial"/>
                <a:cs typeface="Arial"/>
                <a:sym typeface="Arial"/>
              </a:rPr>
              <a:t>    printf("came outside of loop i = %d",i);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sz="1350" lang="en-IN">
                <a:latin typeface="Arial"/>
                <a:ea typeface="Arial"/>
                <a:cs typeface="Arial"/>
                <a:sym typeface="Arial"/>
              </a:rPr>
              <a:t>      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sz="1350" lang="en-IN">
                <a:latin typeface="Arial"/>
                <a:ea typeface="Arial"/>
                <a:cs typeface="Arial"/>
                <a:sym typeface="Arial"/>
              </a:rPr>
              <a:t>}  </a:t>
            </a:r>
          </a:p>
        </p:txBody>
      </p:sp>
      <p:pic>
        <p:nvPicPr>
          <p:cNvPr id="2097218" name="Google Shape;757;p87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5048615" y="3339193"/>
            <a:ext cx="3466735" cy="1460557"/>
          </a:xfrm>
          <a:prstGeom prst="rect"/>
          <a:noFill/>
          <a:ln w="9525" cap="flat" cmpd="sng">
            <a:solidFill>
              <a:srgbClr val="95373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9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9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9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9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9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9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9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9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9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8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1" name="Google Shape;762;p88"/>
          <p:cNvSpPr txBox="1"/>
          <p:nvPr>
            <p:ph type="title"/>
          </p:nvPr>
        </p:nvSpPr>
        <p:spPr>
          <a:xfrm>
            <a:off x="522272" y="1316148"/>
            <a:ext cx="7993078" cy="1398772"/>
          </a:xfrm>
          <a:prstGeom prst="rect"/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34275" lIns="68550" rIns="68550" spcFirstLastPara="1" tIns="34275" wrap="square">
            <a:noAutofit/>
          </a:bodyPr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959"/>
              <a:buNone/>
            </a:pP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1" sz="2000" lang="en-IN">
                <a:latin typeface="Times New Roman"/>
                <a:ea typeface="Times New Roman"/>
                <a:cs typeface="Times New Roman"/>
                <a:sym typeface="Times New Roman"/>
              </a:rPr>
              <a:t>continue statement</a:t>
            </a: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 in C language is used to bring the program control to the beginning of the loop.</a:t>
            </a:r>
            <a:b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sz="2000" lang="en-IN">
                <a:latin typeface="Times New Roman"/>
                <a:ea typeface="Times New Roman"/>
                <a:cs typeface="Times New Roman"/>
                <a:sym typeface="Times New Roman"/>
              </a:rPr>
              <a:t>The continue statement skips some lines of code inside the loop and continues with the next iteration.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97219" name="Google Shape;763;p88"/>
          <p:cNvPicPr preferRelativeResize="0">
            <a:picLocks/>
          </p:cNvPicPr>
          <p:nvPr>
            <p:ph type="body" idx="1"/>
          </p:nvPr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522272" y="2915929"/>
            <a:ext cx="3502973" cy="3263504"/>
          </a:xfrm>
          <a:prstGeom prst="rect"/>
          <a:noFill/>
          <a:ln w="9525" cap="flat" cmpd="sng">
            <a:solidFill>
              <a:srgbClr val="5F497A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48922" name="Google Shape;764;p88"/>
          <p:cNvSpPr/>
          <p:nvPr/>
        </p:nvSpPr>
        <p:spPr>
          <a:xfrm>
            <a:off x="5016166" y="2915929"/>
            <a:ext cx="3502973" cy="3116207"/>
          </a:xfrm>
          <a:prstGeom prst="rect"/>
          <a:noFill/>
          <a:ln w="9525" cap="flat" cmpd="sng">
            <a:solidFill>
              <a:srgbClr val="953734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34275" lIns="68550" rIns="68550" spcFirstLastPara="1" tIns="34275" wrap="square">
            <a:sp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#include&lt;stdio.h&gt;  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void main ()  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  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int i = 0;   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while(i!=10)  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{  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printf("%d", i);   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continue;   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i++;  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}  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  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923" name="Google Shape;765;p88"/>
          <p:cNvSpPr txBox="1"/>
          <p:nvPr/>
        </p:nvSpPr>
        <p:spPr>
          <a:xfrm>
            <a:off x="424207" y="158886"/>
            <a:ext cx="7886700" cy="92333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4000" i="0" lang="en-IN" strike="noStrike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continue statement in </a:t>
            </a:r>
            <a:r>
              <a:rPr b="1" cap="none" sz="5400" i="0" lang="en-IN" strike="noStrike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b="0" cap="none" sz="4000" i="0" strike="noStrike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6" name="Google Shape;770;p89"/>
          <p:cNvSpPr txBox="1"/>
          <p:nvPr>
            <p:ph type="title"/>
          </p:nvPr>
        </p:nvSpPr>
        <p:spPr>
          <a:xfrm>
            <a:off x="628650" y="1395166"/>
            <a:ext cx="7886700" cy="367645"/>
          </a:xfrm>
          <a:prstGeom prst="rect"/>
          <a:noFill/>
          <a:ln>
            <a:noFill/>
          </a:ln>
        </p:spPr>
        <p:txBody>
          <a:bodyPr anchor="ctr" anchorCtr="0" bIns="34275" lIns="68550" rIns="68550" spcFirstLastPara="1" tIns="34275" wrap="square">
            <a:noAutofit/>
          </a:bodyPr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959"/>
              <a:buNone/>
            </a:pPr>
            <a:br>
              <a:rPr sz="2000" lang="en-IN" u="sng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sz="2000" lang="en-IN" u="sng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goto statement is known as jump statement in C</a:t>
            </a:r>
            <a:br>
              <a:rPr sz="2000" lang="en-IN" u="sng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000" u="sng"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927" name="Google Shape;771;p89"/>
          <p:cNvSpPr txBox="1"/>
          <p:nvPr>
            <p:ph type="body" idx="1"/>
          </p:nvPr>
        </p:nvSpPr>
        <p:spPr>
          <a:xfrm>
            <a:off x="424206" y="2226469"/>
            <a:ext cx="8509630" cy="4070636"/>
          </a:xfrm>
          <a:prstGeom prst="rect"/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34275" lIns="68550" rIns="68550" spcFirstLastPara="1" tIns="34275" wrap="square">
            <a:normAutofit/>
          </a:bodyPr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sz="2000" lang="en-IN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Syntax:-</a:t>
            </a:r>
          </a:p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1" marL="457200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rPr sz="1600" lang="en-IN">
                <a:latin typeface="Times New Roman"/>
                <a:ea typeface="Times New Roman"/>
                <a:cs typeface="Times New Roman"/>
                <a:sym typeface="Times New Roman"/>
              </a:rPr>
              <a:t>label:   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1" marL="457200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rPr sz="1600" lang="en-IN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//some part of the code;   </a:t>
            </a:r>
            <a:endParaRPr sz="16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1" marL="457200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rPr sz="1600" lang="en-IN">
                <a:latin typeface="Times New Roman"/>
                <a:ea typeface="Times New Roman"/>
                <a:cs typeface="Times New Roman"/>
                <a:sym typeface="Times New Roman"/>
              </a:rPr>
              <a:t>goto label; 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928" name="Google Shape;772;p89"/>
          <p:cNvSpPr/>
          <p:nvPr/>
        </p:nvSpPr>
        <p:spPr>
          <a:xfrm>
            <a:off x="3167406" y="2372856"/>
            <a:ext cx="5766430" cy="3670205"/>
          </a:xfrm>
          <a:prstGeom prst="rect"/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34275" lIns="68550" rIns="68550" spcFirstLastPara="1" tIns="34275" wrap="square">
            <a:sp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#include &lt;stdio.h&gt;  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 main()   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{  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int num,i=1;   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printf("Enter the no whose table you want to print?");   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scanf("%d",&amp;num);  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table:   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printf("%d x %d = %d\n",num,i,num*i);  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i++;  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if(i&lt;=10)  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goto table;    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 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800" i="0" lang="en-IN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cap="none" sz="105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7220" name="Google Shape;773;p89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622169" y="4393763"/>
            <a:ext cx="2347274" cy="1781274"/>
          </a:xfrm>
          <a:prstGeom prst="rect"/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48929" name="Google Shape;774;p89"/>
          <p:cNvSpPr txBox="1"/>
          <p:nvPr/>
        </p:nvSpPr>
        <p:spPr>
          <a:xfrm>
            <a:off x="424206" y="412551"/>
            <a:ext cx="8509630" cy="707886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4000" i="0" lang="en-IN" strike="noStrike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goto statement in C</a:t>
            </a:r>
            <a:endParaRPr b="0" cap="none" sz="4000" i="0" strike="noStrike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9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9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9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0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Google Shape;245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sz="3200" lang="en-IN" u="sng">
                <a:latin typeface="Times New Roman"/>
                <a:ea typeface="Times New Roman"/>
                <a:cs typeface="Times New Roman"/>
                <a:sym typeface="Times New Roman"/>
              </a:rPr>
              <a:t>Additional Symbols Related to more advanced Programming</a:t>
            </a:r>
          </a:p>
        </p:txBody>
      </p:sp>
      <p:sp>
        <p:nvSpPr>
          <p:cNvPr id="1048639" name="Google Shape;246;p9"/>
          <p:cNvSpPr/>
          <p:nvPr/>
        </p:nvSpPr>
        <p:spPr>
          <a:xfrm>
            <a:off x="1371600" y="2171700"/>
            <a:ext cx="16002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sz="1400" i="0" strike="noStrike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640" name="Google Shape;247;p9"/>
          <p:cNvSpPr/>
          <p:nvPr/>
        </p:nvSpPr>
        <p:spPr>
          <a:xfrm>
            <a:off x="1371600" y="3600450"/>
            <a:ext cx="1828800" cy="742950"/>
          </a:xfrm>
          <a:prstGeom prst="flowChartPredefinedProcess"/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sz="1400" i="0" strike="noStrike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641" name="Google Shape;248;p9"/>
          <p:cNvSpPr txBox="1"/>
          <p:nvPr/>
        </p:nvSpPr>
        <p:spPr>
          <a:xfrm>
            <a:off x="3505200" y="2472451"/>
            <a:ext cx="4343400" cy="307777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400" i="0" lang="en-IN" strike="noStrike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Preparation (may be used with “do Loops” )</a:t>
            </a:r>
          </a:p>
        </p:txBody>
      </p:sp>
      <p:sp>
        <p:nvSpPr>
          <p:cNvPr id="1048642" name="Google Shape;249;p9"/>
          <p:cNvSpPr txBox="1"/>
          <p:nvPr/>
        </p:nvSpPr>
        <p:spPr>
          <a:xfrm>
            <a:off x="3955474" y="3833427"/>
            <a:ext cx="2250937" cy="307777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400" i="0" lang="en-IN" strike="noStrike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Refers to separate flowchart </a:t>
            </a:r>
          </a:p>
        </p:txBody>
      </p:sp>
      <p:sp>
        <p:nvSpPr>
          <p:cNvPr id="1048643" name="Google Shape;250;p9"/>
          <p:cNvSpPr/>
          <p:nvPr/>
        </p:nvSpPr>
        <p:spPr>
          <a:xfrm>
            <a:off x="1909482" y="5056094"/>
            <a:ext cx="654424" cy="742950"/>
          </a:xfrm>
          <a:prstGeom prst="ellipse"/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sz="1400" i="0" strike="noStrike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44" name="Google Shape;251;p9"/>
          <p:cNvSpPr txBox="1"/>
          <p:nvPr/>
        </p:nvSpPr>
        <p:spPr>
          <a:xfrm>
            <a:off x="3955473" y="5273680"/>
            <a:ext cx="933269" cy="307777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1400" i="0" lang="en-IN" strike="noStrike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Connector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4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1" name="Google Shape;779;p90" descr="Thank You Clipart GIFs - Express Gratitude with Animated Images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767621" y="951088"/>
            <a:ext cx="6400202" cy="4401827"/>
          </a:xfrm>
          <a:prstGeom prst="rect"/>
          <a:solidFill>
            <a:srgbClr val="FFFF00"/>
          </a:solidFill>
          <a:ln w="9525" cap="flat" cmpd="sng">
            <a:solidFill>
              <a:srgbClr val="FF0066"/>
            </a:solidFill>
            <a:prstDash val="solid"/>
            <a:round/>
            <a:headEnd type="none" w="sm" len="sm"/>
            <a:tailEnd type="none" w="sm" len="sm"/>
          </a:ln>
          <a:effectLst>
            <a:outerShdw algn="bl" blurRad="76200" kx="-1200000" rotWithShape="0" sy="2300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822"/>
                                        <p:tgtEl>
                                          <p:spTgt spid="2097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9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ScaleCrop>0</ScaleCrop>
  <LinksUpToDate>0</LinksUpToDat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M2101K6P</dc:creator>
  <dcterms:created xsi:type="dcterms:W3CDTF">2025-08-27T15:56:44Z</dcterms:created>
  <dcterms:modified xsi:type="dcterms:W3CDTF">2025-08-27T15:56:44Z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216591fa22c945c2855960719b0f0433</vt:lpwstr>
  </property>
</Properties>
</file>